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6" r:id="rId2"/>
    <p:sldId id="256" r:id="rId3"/>
    <p:sldId id="264" r:id="rId4"/>
    <p:sldId id="288" r:id="rId5"/>
    <p:sldId id="258" r:id="rId6"/>
    <p:sldId id="277" r:id="rId7"/>
    <p:sldId id="290" r:id="rId8"/>
    <p:sldId id="306" r:id="rId9"/>
    <p:sldId id="281" r:id="rId10"/>
    <p:sldId id="301" r:id="rId11"/>
    <p:sldId id="291" r:id="rId12"/>
    <p:sldId id="282" r:id="rId13"/>
    <p:sldId id="280" r:id="rId14"/>
    <p:sldId id="305" r:id="rId15"/>
    <p:sldId id="279" r:id="rId16"/>
    <p:sldId id="304" r:id="rId17"/>
    <p:sldId id="283" r:id="rId18"/>
    <p:sldId id="267" r:id="rId19"/>
    <p:sldId id="284" r:id="rId20"/>
    <p:sldId id="285" r:id="rId21"/>
    <p:sldId id="276" r:id="rId22"/>
    <p:sldId id="300" r:id="rId23"/>
    <p:sldId id="297" r:id="rId24"/>
    <p:sldId id="293" r:id="rId25"/>
    <p:sldId id="294" r:id="rId26"/>
    <p:sldId id="303" r:id="rId27"/>
    <p:sldId id="302" r:id="rId2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>
          <p15:clr>
            <a:srgbClr val="A4A3A4"/>
          </p15:clr>
        </p15:guide>
        <p15:guide id="2" orient="horz" pos="4292">
          <p15:clr>
            <a:srgbClr val="A4A3A4"/>
          </p15:clr>
        </p15:guide>
        <p15:guide id="3" orient="horz" pos="3339">
          <p15:clr>
            <a:srgbClr val="A4A3A4"/>
          </p15:clr>
        </p15:guide>
        <p15:guide id="4" orient="horz" pos="2614">
          <p15:clr>
            <a:srgbClr val="A4A3A4"/>
          </p15:clr>
        </p15:guide>
        <p15:guide id="5" orient="horz" pos="1933">
          <p15:clr>
            <a:srgbClr val="A4A3A4"/>
          </p15:clr>
        </p15:guide>
        <p15:guide id="6" pos="2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A9"/>
    <a:srgbClr val="044875"/>
    <a:srgbClr val="D6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74"/>
  </p:normalViewPr>
  <p:slideViewPr>
    <p:cSldViewPr snapToGrid="0">
      <p:cViewPr varScale="1">
        <p:scale>
          <a:sx n="62" d="100"/>
          <a:sy n="62" d="100"/>
        </p:scale>
        <p:origin x="72" y="1092"/>
      </p:cViewPr>
      <p:guideLst>
        <p:guide orient="horz" pos="142"/>
        <p:guide orient="horz" pos="4292"/>
        <p:guide orient="horz" pos="3339"/>
        <p:guide orient="horz" pos="2614"/>
        <p:guide orient="horz" pos="1933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6A5BD-8BA7-4900-AB15-0D3ECCC954E6}" type="datetimeFigureOut">
              <a:rPr lang="zh-CN" altLang="en-US" smtClean="0"/>
              <a:t>2019/6/20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642B7-71B7-4C3E-9855-0D0DE388A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88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86F7A-4C13-4512-9546-7A2E13DD49E4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5BE2B-728A-4539-B86A-F2CEE53DE51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84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52424-72F4-440E-8E03-587598E5B119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DF9EC1-C088-4DAC-AB69-D10F40584B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4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EF9C9-4C84-4072-AFAA-D241A8D58A51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597D9-2D04-4C83-915B-79D3B5D496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6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8C279-DE8B-468B-BC28-587297351CC5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8769B-FD91-4354-84DF-C542D236D2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6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49DB7B-3909-433D-9621-020AC3631DB6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02487E-DA75-40AD-AFB9-B7E6678009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42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891DE-9EFB-436C-8098-DA346D61F734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019AB3-A56A-40DC-B315-4C9AF1D9AE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9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8A4FD-48AA-4EB3-ADAB-90805DF574A9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19823B-989B-4FE0-A31C-A45838B716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83F5B-15CF-41AD-AAF7-C365C83FF08D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C2566-FD93-41C5-8007-9C6D9D8DF8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1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8473D-2D84-413D-97BD-015ADE628A5A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55DC8D-C4F0-4F0D-B826-92573808DA5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1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A7D9F-B4F6-4B7D-8D30-9FDE43AA2DD2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07F97-2FC2-4714-850C-6700199D61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2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E2CA6-8D79-400E-AD1E-56E3E0DA2BAA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D9D1E1-5454-45C3-93DA-86C3DA9ECB4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2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83BA994-DBC0-4389-9AC3-50B67B3923E1}" type="datetimeFigureOut">
              <a:rPr lang="zh-CN" altLang="en-US"/>
              <a:pPr>
                <a:defRPr/>
              </a:pPr>
              <a:t>2019/6/20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A430D88-0AE5-4EDA-BDD3-1B97B5FCD56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957463" y="2641356"/>
            <a:ext cx="83805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Gesture Recognition Based Intelligent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Human-Computer-Interaction Mobile Robot Design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4224468" y="4681538"/>
            <a:ext cx="3846512" cy="361950"/>
            <a:chOff x="4154888" y="3453573"/>
            <a:chExt cx="3846874" cy="36104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154888" y="3453573"/>
              <a:ext cx="384687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flipV="1">
              <a:off x="5872725" y="3459907"/>
              <a:ext cx="411201" cy="354712"/>
            </a:xfrm>
            <a:prstGeom prst="triangl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959919" y="5665788"/>
            <a:ext cx="10375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Members</a:t>
            </a:r>
            <a:r>
              <a: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：赖鹏楠、童年、杨寒梅 、黄珂邈、田闰心、林森</a:t>
            </a:r>
          </a:p>
        </p:txBody>
      </p:sp>
      <p:sp>
        <p:nvSpPr>
          <p:cNvPr id="9" name="矩形 8"/>
          <p:cNvSpPr/>
          <p:nvPr/>
        </p:nvSpPr>
        <p:spPr>
          <a:xfrm>
            <a:off x="1600200" y="2257425"/>
            <a:ext cx="8956675" cy="2382838"/>
          </a:xfrm>
          <a:prstGeom prst="rect">
            <a:avLst/>
          </a:prstGeom>
          <a:noFill/>
          <a:ln w="25400">
            <a:solidFill>
              <a:srgbClr val="044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10290175" y="4325938"/>
            <a:ext cx="1109663" cy="1130300"/>
            <a:chOff x="2666985" y="682103"/>
            <a:chExt cx="1109138" cy="1131217"/>
          </a:xfrm>
        </p:grpSpPr>
        <p:sp>
          <p:nvSpPr>
            <p:cNvPr id="40" name="矩形 39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792163" y="1462088"/>
            <a:ext cx="1109662" cy="1131887"/>
            <a:chOff x="2666985" y="682103"/>
            <a:chExt cx="1109138" cy="1131217"/>
          </a:xfrm>
        </p:grpSpPr>
        <p:sp>
          <p:nvSpPr>
            <p:cNvPr id="45" name="矩形 44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4C8A86-8987-417F-847E-2A4500ADD139}"/>
              </a:ext>
            </a:extLst>
          </p:cNvPr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BD30E1-5530-45A3-ABDE-C4713E553D8D}"/>
              </a:ext>
            </a:extLst>
          </p:cNvPr>
          <p:cNvSpPr/>
          <p:nvPr/>
        </p:nvSpPr>
        <p:spPr>
          <a:xfrm>
            <a:off x="4208016" y="254000"/>
            <a:ext cx="7983984" cy="269691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B763DA-D561-465B-9385-0B90D64D0051}"/>
              </a:ext>
            </a:extLst>
          </p:cNvPr>
          <p:cNvGrpSpPr>
            <a:grpSpLocks/>
          </p:cNvGrpSpPr>
          <p:nvPr/>
        </p:nvGrpSpPr>
        <p:grpSpPr bwMode="auto">
          <a:xfrm>
            <a:off x="550863" y="82550"/>
            <a:ext cx="3745928" cy="585788"/>
            <a:chOff x="551544" y="82976"/>
            <a:chExt cx="3745225" cy="584775"/>
          </a:xfrm>
        </p:grpSpPr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C66CFF50-F57A-4EA0-BFFF-DCB9EDF20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859" y="111278"/>
              <a:ext cx="3361910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Problem Statement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03452D-0AB8-4595-B836-5938B6DC98B8}"/>
                </a:ext>
              </a:extLst>
            </p:cNvPr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147DAF-71AA-410B-AE41-6728E822723E}"/>
              </a:ext>
            </a:extLst>
          </p:cNvPr>
          <p:cNvSpPr txBox="1"/>
          <p:nvPr/>
        </p:nvSpPr>
        <p:spPr>
          <a:xfrm>
            <a:off x="2564279" y="2352582"/>
            <a:ext cx="7063442" cy="2862322"/>
          </a:xfrm>
          <a:prstGeom prst="rect">
            <a:avLst/>
          </a:prstGeom>
          <a:noFill/>
          <a:ln>
            <a:solidFill>
              <a:srgbClr val="0072A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gestures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specific host correctly.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recognize face correctly.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track the recognized face and neglect other faces.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combine different movements together with the gesture commands.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BD95E7-2584-4F1B-8C28-9CAF699C0FDA}"/>
              </a:ext>
            </a:extLst>
          </p:cNvPr>
          <p:cNvSpPr txBox="1"/>
          <p:nvPr/>
        </p:nvSpPr>
        <p:spPr>
          <a:xfrm>
            <a:off x="3024550" y="1302345"/>
            <a:ext cx="614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work resolves the following problems specifically.</a:t>
            </a:r>
          </a:p>
        </p:txBody>
      </p:sp>
    </p:spTree>
    <p:extLst>
      <p:ext uri="{BB962C8B-B14F-4D97-AF65-F5344CB8AC3E}">
        <p14:creationId xmlns:p14="http://schemas.microsoft.com/office/powerpoint/2010/main" val="335193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934251" y="1403131"/>
            <a:ext cx="4809255" cy="4592418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  <a:ln w="31750">
            <a:solidFill>
              <a:schemeClr val="accent2">
                <a:lumMod val="75000"/>
                <a:alpha val="8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4" name="矩形 11263"/>
          <p:cNvSpPr/>
          <p:nvPr/>
        </p:nvSpPr>
        <p:spPr>
          <a:xfrm>
            <a:off x="6547212" y="1403131"/>
            <a:ext cx="2475170" cy="4576653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  <a:ln w="31750">
            <a:solidFill>
              <a:schemeClr val="accent2">
                <a:lumMod val="75000"/>
                <a:alpha val="8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5" name="矩形 11264"/>
          <p:cNvSpPr/>
          <p:nvPr/>
        </p:nvSpPr>
        <p:spPr>
          <a:xfrm>
            <a:off x="9653472" y="1403131"/>
            <a:ext cx="1913053" cy="4576653"/>
          </a:xfrm>
          <a:prstGeom prst="rect">
            <a:avLst/>
          </a:prstGeom>
          <a:solidFill>
            <a:schemeClr val="accent2">
              <a:lumMod val="20000"/>
              <a:lumOff val="80000"/>
              <a:alpha val="57000"/>
            </a:schemeClr>
          </a:solidFill>
          <a:ln w="31750">
            <a:solidFill>
              <a:schemeClr val="accent2">
                <a:lumMod val="75000"/>
                <a:alpha val="86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21157" y="254000"/>
            <a:ext cx="8170843" cy="269691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3470294" cy="585788"/>
            <a:chOff x="551544" y="82976"/>
            <a:chExt cx="3469643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934860" y="111278"/>
              <a:ext cx="3086327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Improved System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03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32987" y="1880470"/>
            <a:ext cx="1832388" cy="613455"/>
            <a:chOff x="1627322" y="2402237"/>
            <a:chExt cx="1944323" cy="650929"/>
          </a:xfrm>
        </p:grpSpPr>
        <p:sp>
          <p:nvSpPr>
            <p:cNvPr id="4" name="矩形 3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32669" y="2557268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Collection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50705" y="3001997"/>
            <a:ext cx="1785895" cy="613455"/>
            <a:chOff x="1627322" y="2402237"/>
            <a:chExt cx="1894990" cy="650929"/>
          </a:xfrm>
        </p:grpSpPr>
        <p:sp>
          <p:nvSpPr>
            <p:cNvPr id="83" name="矩形 82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83335" y="2557268"/>
              <a:ext cx="1838977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Detection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箭头连接符 19"/>
          <p:cNvCxnSpPr>
            <a:stCxn id="4" idx="2"/>
            <a:endCxn id="83" idx="0"/>
          </p:cNvCxnSpPr>
          <p:nvPr/>
        </p:nvCxnSpPr>
        <p:spPr>
          <a:xfrm>
            <a:off x="2063291" y="2493925"/>
            <a:ext cx="17718" cy="508072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6547212" y="2769602"/>
            <a:ext cx="2366942" cy="613455"/>
            <a:chOff x="1464621" y="2402237"/>
            <a:chExt cx="1838976" cy="650929"/>
          </a:xfrm>
        </p:grpSpPr>
        <p:sp>
          <p:nvSpPr>
            <p:cNvPr id="91" name="矩形 90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464621" y="2539335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Recognition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941947" y="3792585"/>
            <a:ext cx="2031567" cy="613455"/>
            <a:chOff x="1627323" y="2402237"/>
            <a:chExt cx="1971594" cy="650929"/>
          </a:xfrm>
        </p:grpSpPr>
        <p:sp>
          <p:nvSpPr>
            <p:cNvPr id="94" name="矩形 93"/>
            <p:cNvSpPr/>
            <p:nvPr/>
          </p:nvSpPr>
          <p:spPr>
            <a:xfrm>
              <a:off x="1627323" y="2402237"/>
              <a:ext cx="1547822" cy="6509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759941" y="2557268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776309" y="2781746"/>
            <a:ext cx="1888276" cy="613455"/>
            <a:chOff x="1627321" y="2402237"/>
            <a:chExt cx="2063185" cy="650929"/>
          </a:xfrm>
          <a:solidFill>
            <a:schemeClr val="accent5">
              <a:lumMod val="75000"/>
            </a:schemeClr>
          </a:solidFill>
        </p:grpSpPr>
        <p:sp>
          <p:nvSpPr>
            <p:cNvPr id="97" name="矩形 96"/>
            <p:cNvSpPr/>
            <p:nvPr/>
          </p:nvSpPr>
          <p:spPr>
            <a:xfrm>
              <a:off x="1627321" y="2402237"/>
              <a:ext cx="1861251" cy="6509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851530" y="2523110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Execution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文本框 12"/>
          <p:cNvSpPr txBox="1">
            <a:spLocks noChangeArrowheads="1"/>
          </p:cNvSpPr>
          <p:nvPr/>
        </p:nvSpPr>
        <p:spPr bwMode="auto">
          <a:xfrm>
            <a:off x="1516340" y="6109971"/>
            <a:ext cx="3292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Detection &amp; Tracking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文本框 12"/>
          <p:cNvSpPr txBox="1">
            <a:spLocks noChangeArrowheads="1"/>
          </p:cNvSpPr>
          <p:nvPr/>
        </p:nvSpPr>
        <p:spPr bwMode="auto">
          <a:xfrm>
            <a:off x="6084455" y="6111616"/>
            <a:ext cx="3292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Classification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文本框 12"/>
          <p:cNvSpPr txBox="1">
            <a:spLocks noChangeArrowheads="1"/>
          </p:cNvSpPr>
          <p:nvPr/>
        </p:nvSpPr>
        <p:spPr bwMode="auto">
          <a:xfrm>
            <a:off x="8793172" y="6044622"/>
            <a:ext cx="3292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Robot Control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91826" y="3965219"/>
            <a:ext cx="2173549" cy="804856"/>
            <a:chOff x="1324485" y="2402237"/>
            <a:chExt cx="2170502" cy="650929"/>
          </a:xfrm>
        </p:grpSpPr>
        <p:sp>
          <p:nvSpPr>
            <p:cNvPr id="38" name="矩形 37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24485" y="2482064"/>
              <a:ext cx="2170502" cy="52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 </a:t>
              </a: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Features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菱形 17"/>
          <p:cNvSpPr/>
          <p:nvPr/>
        </p:nvSpPr>
        <p:spPr>
          <a:xfrm>
            <a:off x="5017278" y="4349139"/>
            <a:ext cx="2634712" cy="113352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262599" y="4750589"/>
            <a:ext cx="217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Successful?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667114" y="4087993"/>
            <a:ext cx="1785895" cy="613455"/>
            <a:chOff x="1627322" y="2402237"/>
            <a:chExt cx="1894990" cy="650929"/>
          </a:xfrm>
        </p:grpSpPr>
        <p:sp>
          <p:nvSpPr>
            <p:cNvPr id="53" name="矩形 52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683335" y="2557268"/>
              <a:ext cx="1838977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Prediction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507641" y="2888625"/>
            <a:ext cx="1733107" cy="733101"/>
            <a:chOff x="1460866" y="2402237"/>
            <a:chExt cx="1838977" cy="650929"/>
          </a:xfrm>
        </p:grpSpPr>
        <p:sp>
          <p:nvSpPr>
            <p:cNvPr id="58" name="矩形 57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460866" y="2455497"/>
              <a:ext cx="1838977" cy="4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 Detection 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522242" y="1735831"/>
            <a:ext cx="1733107" cy="761944"/>
            <a:chOff x="1476360" y="2402237"/>
            <a:chExt cx="1838977" cy="650929"/>
          </a:xfrm>
        </p:grpSpPr>
        <p:sp>
          <p:nvSpPr>
            <p:cNvPr id="61" name="矩形 60"/>
            <p:cNvSpPr/>
            <p:nvPr/>
          </p:nvSpPr>
          <p:spPr>
            <a:xfrm>
              <a:off x="1627322" y="2402237"/>
              <a:ext cx="1549831" cy="6509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476360" y="2496832"/>
              <a:ext cx="1838977" cy="469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Target</a:t>
              </a: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Detection 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箭头连接符 20"/>
          <p:cNvCxnSpPr>
            <a:stCxn id="83" idx="2"/>
            <a:endCxn id="38" idx="0"/>
          </p:cNvCxnSpPr>
          <p:nvPr/>
        </p:nvCxnSpPr>
        <p:spPr>
          <a:xfrm flipH="1">
            <a:off x="2071092" y="3615452"/>
            <a:ext cx="9917" cy="349767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cxnSpLocks/>
            <a:stCxn id="38" idx="2"/>
            <a:endCxn id="18" idx="2"/>
          </p:cNvCxnSpPr>
          <p:nvPr/>
        </p:nvCxnSpPr>
        <p:spPr>
          <a:xfrm rot="16200000" flipH="1">
            <a:off x="3846570" y="2994597"/>
            <a:ext cx="712586" cy="4263542"/>
          </a:xfrm>
          <a:prstGeom prst="bentConnector3">
            <a:avLst>
              <a:gd name="adj1" fmla="val 132080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53" idx="1"/>
          </p:cNvCxnSpPr>
          <p:nvPr/>
        </p:nvCxnSpPr>
        <p:spPr>
          <a:xfrm>
            <a:off x="2847095" y="4394332"/>
            <a:ext cx="820019" cy="389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3" idx="0"/>
            <a:endCxn id="58" idx="2"/>
          </p:cNvCxnSpPr>
          <p:nvPr/>
        </p:nvCxnSpPr>
        <p:spPr>
          <a:xfrm flipH="1" flipV="1">
            <a:off x="4394818" y="3621726"/>
            <a:ext cx="2600" cy="466267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58" idx="0"/>
            <a:endCxn id="61" idx="2"/>
          </p:cNvCxnSpPr>
          <p:nvPr/>
        </p:nvCxnSpPr>
        <p:spPr>
          <a:xfrm flipH="1" flipV="1">
            <a:off x="4394817" y="2497775"/>
            <a:ext cx="1" cy="39085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菱形 74"/>
          <p:cNvSpPr/>
          <p:nvPr/>
        </p:nvSpPr>
        <p:spPr>
          <a:xfrm>
            <a:off x="5030050" y="596874"/>
            <a:ext cx="2634712" cy="1133522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5268438" y="985283"/>
            <a:ext cx="217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Successful?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肘形连接符 35"/>
          <p:cNvCxnSpPr>
            <a:cxnSpLocks/>
            <a:stCxn id="75" idx="1"/>
          </p:cNvCxnSpPr>
          <p:nvPr/>
        </p:nvCxnSpPr>
        <p:spPr>
          <a:xfrm rot="10800000" flipV="1">
            <a:off x="1295088" y="1163635"/>
            <a:ext cx="3734962" cy="3220468"/>
          </a:xfrm>
          <a:prstGeom prst="bentConnector3">
            <a:avLst>
              <a:gd name="adj1" fmla="val 123922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6987025" y="1692981"/>
            <a:ext cx="2078061" cy="613455"/>
            <a:chOff x="1627322" y="2402237"/>
            <a:chExt cx="2016716" cy="650929"/>
          </a:xfrm>
        </p:grpSpPr>
        <p:sp>
          <p:nvSpPr>
            <p:cNvPr id="82" name="矩形 81"/>
            <p:cNvSpPr/>
            <p:nvPr/>
          </p:nvSpPr>
          <p:spPr>
            <a:xfrm>
              <a:off x="1627322" y="2402237"/>
              <a:ext cx="1415348" cy="65092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805062" y="2557268"/>
              <a:ext cx="1838976" cy="391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Training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肘形连接符 44"/>
          <p:cNvCxnSpPr>
            <a:cxnSpLocks/>
          </p:cNvCxnSpPr>
          <p:nvPr/>
        </p:nvCxnSpPr>
        <p:spPr>
          <a:xfrm flipV="1">
            <a:off x="7643274" y="4397371"/>
            <a:ext cx="87409" cy="509860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739399" y="2276649"/>
            <a:ext cx="0" cy="521354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8" name="直接箭头连接符 11267"/>
          <p:cNvCxnSpPr>
            <a:cxnSpLocks/>
            <a:stCxn id="94" idx="0"/>
            <a:endCxn id="91" idx="2"/>
          </p:cNvCxnSpPr>
          <p:nvPr/>
        </p:nvCxnSpPr>
        <p:spPr>
          <a:xfrm flipV="1">
            <a:off x="7739399" y="3383057"/>
            <a:ext cx="14617" cy="409528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1" name="直接箭头连接符 11270"/>
          <p:cNvCxnSpPr>
            <a:cxnSpLocks/>
          </p:cNvCxnSpPr>
          <p:nvPr/>
        </p:nvCxnSpPr>
        <p:spPr>
          <a:xfrm>
            <a:off x="8751408" y="3102910"/>
            <a:ext cx="90206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760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Proposed Design &amp; Methods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80092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8028" y="254000"/>
            <a:ext cx="711397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50863" y="82550"/>
            <a:ext cx="4402876" cy="584775"/>
            <a:chOff x="551544" y="82976"/>
            <a:chExt cx="3496000" cy="1579431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35582" y="221890"/>
              <a:ext cx="3011962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Gesture Recognition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4FBE70B-6B0C-4388-8054-DC0D767FDA1D}"/>
              </a:ext>
            </a:extLst>
          </p:cNvPr>
          <p:cNvSpPr txBox="1"/>
          <p:nvPr/>
        </p:nvSpPr>
        <p:spPr>
          <a:xfrm>
            <a:off x="1041049" y="911553"/>
            <a:ext cx="985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Dynamic gesture interaction based on millimeter wave radar or depth camera</a:t>
            </a:r>
            <a:endParaRPr kumimoji="1" lang="zh-CN" altLang="en-US" sz="24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81725D1-1171-4CAF-BE2D-5C4E809D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66" y="1792646"/>
            <a:ext cx="8976259" cy="653259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D3062B9-14FC-4B38-917E-49EF601A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66" y="2550949"/>
            <a:ext cx="8976259" cy="7379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FF46603-5165-4DA4-96CA-47EE7AEA23E9}"/>
              </a:ext>
            </a:extLst>
          </p:cNvPr>
          <p:cNvGrpSpPr/>
          <p:nvPr/>
        </p:nvGrpSpPr>
        <p:grpSpPr>
          <a:xfrm>
            <a:off x="1462266" y="3760788"/>
            <a:ext cx="1619794" cy="457200"/>
            <a:chOff x="1437306" y="3958046"/>
            <a:chExt cx="1619794" cy="4572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F3CCB42-D4D1-4BAA-83CC-0C426E6DDEA8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5B4D4A-5841-4924-BA6E-572706A74612}"/>
                </a:ext>
              </a:extLst>
            </p:cNvPr>
            <p:cNvSpPr txBox="1"/>
            <p:nvPr/>
          </p:nvSpPr>
          <p:spPr>
            <a:xfrm>
              <a:off x="1698173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Mask Area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33D5653-1E27-4EB5-8EBE-2BF3CDCD58B1}"/>
              </a:ext>
            </a:extLst>
          </p:cNvPr>
          <p:cNvGrpSpPr/>
          <p:nvPr/>
        </p:nvGrpSpPr>
        <p:grpSpPr>
          <a:xfrm>
            <a:off x="1437306" y="4585384"/>
            <a:ext cx="1619794" cy="457200"/>
            <a:chOff x="1437306" y="3958046"/>
            <a:chExt cx="1619794" cy="4572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FB73B92-0705-4693-AD6B-F7005D2A752A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698772-BC2F-4A0A-90DC-5606C880EE36}"/>
                </a:ext>
              </a:extLst>
            </p:cNvPr>
            <p:cNvSpPr txBox="1"/>
            <p:nvPr/>
          </p:nvSpPr>
          <p:spPr>
            <a:xfrm>
              <a:off x="1606732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Profile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3A3B65-E035-4BD6-AB9A-C42985A1AD4B}"/>
              </a:ext>
            </a:extLst>
          </p:cNvPr>
          <p:cNvGrpSpPr/>
          <p:nvPr/>
        </p:nvGrpSpPr>
        <p:grpSpPr>
          <a:xfrm>
            <a:off x="1436140" y="5409980"/>
            <a:ext cx="1620960" cy="457200"/>
            <a:chOff x="1436140" y="3958046"/>
            <a:chExt cx="1620960" cy="4572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04A192-C405-4516-8C46-F7E5F7EA00E3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7B3881-F4FB-444B-BE03-CB2E5646C33D}"/>
                </a:ext>
              </a:extLst>
            </p:cNvPr>
            <p:cNvSpPr txBox="1"/>
            <p:nvPr/>
          </p:nvSpPr>
          <p:spPr>
            <a:xfrm>
              <a:off x="1436140" y="4010297"/>
              <a:ext cx="1594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Curve Fitting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17BAE3-6DC2-4B2E-B5E9-BB3E4FFC869A}"/>
              </a:ext>
            </a:extLst>
          </p:cNvPr>
          <p:cNvGrpSpPr/>
          <p:nvPr/>
        </p:nvGrpSpPr>
        <p:grpSpPr>
          <a:xfrm>
            <a:off x="1424435" y="6286827"/>
            <a:ext cx="1645920" cy="457200"/>
            <a:chOff x="1411180" y="3958046"/>
            <a:chExt cx="1645920" cy="4572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1FFED87-C799-4C33-9D3B-AF99FEAF0456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58C790-3ABD-43FD-B182-F8EEF7F3DCD2}"/>
                </a:ext>
              </a:extLst>
            </p:cNvPr>
            <p:cNvSpPr txBox="1"/>
            <p:nvPr/>
          </p:nvSpPr>
          <p:spPr>
            <a:xfrm>
              <a:off x="1411180" y="4010297"/>
              <a:ext cx="1619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Positioning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7FB6A4-8476-44B6-A91E-7089F2EA6675}"/>
              </a:ext>
            </a:extLst>
          </p:cNvPr>
          <p:cNvGrpSpPr/>
          <p:nvPr/>
        </p:nvGrpSpPr>
        <p:grpSpPr>
          <a:xfrm>
            <a:off x="5157853" y="4242798"/>
            <a:ext cx="1451953" cy="799786"/>
            <a:chOff x="1437306" y="3958046"/>
            <a:chExt cx="1619794" cy="4572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222965A-6A21-4C56-BC8D-A1B46667FE52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23B1D62-588B-43C2-BFB3-8BCC2E068504}"/>
                </a:ext>
              </a:extLst>
            </p:cNvPr>
            <p:cNvSpPr txBox="1"/>
            <p:nvPr/>
          </p:nvSpPr>
          <p:spPr>
            <a:xfrm>
              <a:off x="1567543" y="4010297"/>
              <a:ext cx="1306286" cy="3694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Absolute Position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EA6AF4-EEF0-4F65-8B59-12AE25AF4EA9}"/>
              </a:ext>
            </a:extLst>
          </p:cNvPr>
          <p:cNvGrpSpPr/>
          <p:nvPr/>
        </p:nvGrpSpPr>
        <p:grpSpPr>
          <a:xfrm>
            <a:off x="5157852" y="5596600"/>
            <a:ext cx="1451953" cy="799786"/>
            <a:chOff x="1437306" y="3958046"/>
            <a:chExt cx="1619794" cy="4572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1E76E44-0FA0-47A8-A44F-998C7C5E3B07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8152E53-0978-4806-B078-AE7592476A34}"/>
                </a:ext>
              </a:extLst>
            </p:cNvPr>
            <p:cNvSpPr txBox="1"/>
            <p:nvPr/>
          </p:nvSpPr>
          <p:spPr>
            <a:xfrm>
              <a:off x="1567543" y="4010297"/>
              <a:ext cx="1306286" cy="3694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Relative Position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BA1E606-D3AA-4816-BA06-3AA99C88F3C7}"/>
              </a:ext>
            </a:extLst>
          </p:cNvPr>
          <p:cNvGrpSpPr/>
          <p:nvPr/>
        </p:nvGrpSpPr>
        <p:grpSpPr>
          <a:xfrm>
            <a:off x="8511855" y="3759473"/>
            <a:ext cx="1710846" cy="457200"/>
            <a:chOff x="1437306" y="3958046"/>
            <a:chExt cx="1710846" cy="4572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DBF182-50CE-4C8B-9226-658FEEFC605C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91DF455-978D-4443-918E-3ED75327ADBB}"/>
                </a:ext>
              </a:extLst>
            </p:cNvPr>
            <p:cNvSpPr txBox="1"/>
            <p:nvPr/>
          </p:nvSpPr>
          <p:spPr>
            <a:xfrm>
              <a:off x="1841866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Inputs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B018D68-2A86-4838-AA37-DE3A8CB8E1C3}"/>
              </a:ext>
            </a:extLst>
          </p:cNvPr>
          <p:cNvGrpSpPr/>
          <p:nvPr/>
        </p:nvGrpSpPr>
        <p:grpSpPr>
          <a:xfrm>
            <a:off x="8486895" y="4584069"/>
            <a:ext cx="1619794" cy="457200"/>
            <a:chOff x="1437306" y="3958046"/>
            <a:chExt cx="1619794" cy="45720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B2EFCA1-3755-41DA-89D8-499C1139EA76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73409C4-E312-4155-8C2F-21401F64863D}"/>
                </a:ext>
              </a:extLst>
            </p:cNvPr>
            <p:cNvSpPr txBox="1"/>
            <p:nvPr/>
          </p:nvSpPr>
          <p:spPr>
            <a:xfrm>
              <a:off x="1606732" y="4010297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Variation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C520F7A-D52C-42B5-A1D7-CF47373D1E74}"/>
              </a:ext>
            </a:extLst>
          </p:cNvPr>
          <p:cNvGrpSpPr/>
          <p:nvPr/>
        </p:nvGrpSpPr>
        <p:grpSpPr>
          <a:xfrm>
            <a:off x="8485729" y="5408665"/>
            <a:ext cx="1620960" cy="457200"/>
            <a:chOff x="1436140" y="3958046"/>
            <a:chExt cx="1620960" cy="4572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E5A9A6A-3593-4733-B2C0-A05ED9FC4B09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235173D-E76A-430E-830F-2698960588B8}"/>
                </a:ext>
              </a:extLst>
            </p:cNvPr>
            <p:cNvSpPr txBox="1"/>
            <p:nvPr/>
          </p:nvSpPr>
          <p:spPr>
            <a:xfrm>
              <a:off x="1436140" y="4010297"/>
              <a:ext cx="1594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Training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4B2296-4552-4AF7-8222-6A4F09288E9B}"/>
              </a:ext>
            </a:extLst>
          </p:cNvPr>
          <p:cNvGrpSpPr/>
          <p:nvPr/>
        </p:nvGrpSpPr>
        <p:grpSpPr>
          <a:xfrm>
            <a:off x="7589519" y="6233261"/>
            <a:ext cx="3735977" cy="457200"/>
            <a:chOff x="1411180" y="3958046"/>
            <a:chExt cx="1645920" cy="4572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F3DE950-7292-494A-AC19-4FC0851E49EF}"/>
                </a:ext>
              </a:extLst>
            </p:cNvPr>
            <p:cNvSpPr/>
            <p:nvPr/>
          </p:nvSpPr>
          <p:spPr>
            <a:xfrm>
              <a:off x="1437306" y="3958046"/>
              <a:ext cx="1619794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A54E6FA-9249-4811-BFEB-B59D80D05EF8}"/>
                    </a:ext>
                  </a:extLst>
                </p:cNvPr>
                <p:cNvSpPr txBox="1"/>
                <p:nvPr/>
              </p:nvSpPr>
              <p:spPr>
                <a:xfrm>
                  <a:off x="1411180" y="4010297"/>
                  <a:ext cx="1619794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𝑡𝑟𝑢𝑡h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a14:m>
                  <a:r>
                    <a:rPr lang="zh-CN" altLang="en-US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1A54E6FA-9249-4811-BFEB-B59D80D0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180" y="4010297"/>
                  <a:ext cx="1619794" cy="390748"/>
                </a:xfrm>
                <a:prstGeom prst="rect">
                  <a:avLst/>
                </a:prstGeom>
                <a:blipFill>
                  <a:blip r:embed="rId4"/>
                  <a:stretch>
                    <a:fillRect t="-112500" b="-17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83319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078028" y="254000"/>
            <a:ext cx="711397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50863" y="82550"/>
            <a:ext cx="4402876" cy="584775"/>
            <a:chOff x="551544" y="82976"/>
            <a:chExt cx="3496000" cy="1579431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35582" y="221890"/>
              <a:ext cx="3011962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Gesture Recognition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4FBE70B-6B0C-4388-8054-DC0D767FDA1D}"/>
              </a:ext>
            </a:extLst>
          </p:cNvPr>
          <p:cNvSpPr txBox="1"/>
          <p:nvPr/>
        </p:nvSpPr>
        <p:spPr>
          <a:xfrm>
            <a:off x="1041049" y="911553"/>
            <a:ext cx="985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Dynamic gesture interaction based on millimeter wave radar or depth camera</a:t>
            </a:r>
            <a:endParaRPr kumimoji="1" lang="zh-CN" altLang="en-US" sz="2400" dirty="0"/>
          </a:p>
        </p:txBody>
      </p:sp>
      <p:pic>
        <p:nvPicPr>
          <p:cNvPr id="6" name="图片 5" descr="图片包含 屏幕截图, 电子产品, 计算机, 笔记本电脑&#10;&#10;描述已自动生成">
            <a:extLst>
              <a:ext uri="{FF2B5EF4-FFF2-40B4-BE49-F238E27FC236}">
                <a16:creationId xmlns:a16="http://schemas.microsoft.com/office/drawing/2014/main" id="{52F07EE6-A1E3-48F8-B1D6-E39DE4A76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66" y="1617446"/>
            <a:ext cx="8403306" cy="47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468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89756" y="254000"/>
            <a:ext cx="7602244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23782" y="110978"/>
            <a:ext cx="3950564" cy="585617"/>
            <a:chOff x="551544" y="80702"/>
            <a:chExt cx="2687256" cy="1581705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75019" y="80702"/>
              <a:ext cx="2163781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Face Recognition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1918EFAD-3220-4553-895B-66D9A061D9BD}"/>
              </a:ext>
            </a:extLst>
          </p:cNvPr>
          <p:cNvSpPr/>
          <p:nvPr/>
        </p:nvSpPr>
        <p:spPr>
          <a:xfrm>
            <a:off x="880913" y="956933"/>
            <a:ext cx="10430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sz="2400" dirty="0"/>
              <a:t>a webcam, OpenCV and ROS, develop an API to recognize faces in real-time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FE5306-2E2C-4C12-847A-DCFA26117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" y="1535838"/>
            <a:ext cx="11683242" cy="48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2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89756" y="254000"/>
            <a:ext cx="7602244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23782" y="110978"/>
            <a:ext cx="3950564" cy="585617"/>
            <a:chOff x="551544" y="80702"/>
            <a:chExt cx="2687256" cy="1581705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75019" y="80702"/>
              <a:ext cx="2163781" cy="1413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Motion</a:t>
              </a:r>
              <a:r>
                <a:rPr lang="zh-Hans" altLang="en-U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Control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15794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04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1FFAF8-D38A-8F43-BB5C-68B3DF49F756}"/>
              </a:ext>
            </a:extLst>
          </p:cNvPr>
          <p:cNvSpPr txBox="1"/>
          <p:nvPr/>
        </p:nvSpPr>
        <p:spPr>
          <a:xfrm>
            <a:off x="523782" y="776378"/>
            <a:ext cx="4806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800" dirty="0"/>
              <a:t>Independent</a:t>
            </a:r>
            <a:r>
              <a:rPr lang="zh-Hans" altLang="en-US" sz="2800" dirty="0"/>
              <a:t> </a:t>
            </a:r>
            <a:r>
              <a:rPr lang="en-US" altLang="zh-Hans" sz="2800" dirty="0"/>
              <a:t>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sz="2800" dirty="0"/>
              <a:t>Inter-Node</a:t>
            </a:r>
            <a:r>
              <a:rPr lang="zh-Hans" altLang="en-US" sz="2800" dirty="0"/>
              <a:t> </a:t>
            </a:r>
            <a:r>
              <a:rPr lang="en-US" altLang="zh-Hans" sz="2800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Encapsulate</a:t>
            </a:r>
            <a:r>
              <a:rPr lang="zh-Hans" altLang="en-US" sz="2800" dirty="0"/>
              <a:t> </a:t>
            </a:r>
            <a:r>
              <a:rPr lang="en-US" altLang="zh-Hans" sz="2800" dirty="0"/>
              <a:t>Movements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A19C9C-6630-7646-9480-3AD7F3A4FF9F}"/>
              </a:ext>
            </a:extLst>
          </p:cNvPr>
          <p:cNvSpPr/>
          <p:nvPr/>
        </p:nvSpPr>
        <p:spPr>
          <a:xfrm>
            <a:off x="6141454" y="690931"/>
            <a:ext cx="4498848" cy="5753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Hans" dirty="0"/>
          </a:p>
          <a:p>
            <a:pPr algn="ctr"/>
            <a:r>
              <a:rPr lang="en-US" altLang="zh-Hans" dirty="0"/>
              <a:t>Movements</a:t>
            </a:r>
          </a:p>
          <a:p>
            <a:endParaRPr lang="en-US" dirty="0"/>
          </a:p>
          <a:p>
            <a:r>
              <a:rPr lang="en-US" altLang="zh-Hans" dirty="0"/>
              <a:t>Subscribe(‘Commander’);</a:t>
            </a:r>
            <a:endParaRPr lang="en-US" dirty="0"/>
          </a:p>
          <a:p>
            <a:r>
              <a:rPr lang="en-US" dirty="0"/>
              <a:t>Publisher('</a:t>
            </a:r>
            <a:r>
              <a:rPr lang="en-US" dirty="0" err="1"/>
              <a:t>cmd_vel_mux</a:t>
            </a:r>
            <a:r>
              <a:rPr lang="en-US" dirty="0"/>
              <a:t>/input/</a:t>
            </a:r>
            <a:r>
              <a:rPr lang="en-US" dirty="0" err="1"/>
              <a:t>navi</a:t>
            </a:r>
            <a:r>
              <a:rPr lang="en-US" dirty="0"/>
              <a:t>', Twist, </a:t>
            </a:r>
            <a:r>
              <a:rPr lang="en-US" dirty="0" err="1"/>
              <a:t>queue_size</a:t>
            </a:r>
            <a:r>
              <a:rPr lang="en-US" dirty="0"/>
              <a:t>=10)</a:t>
            </a:r>
            <a:r>
              <a:rPr lang="en-US" altLang="zh-Hans" dirty="0"/>
              <a:t>;</a:t>
            </a:r>
            <a:endParaRPr lang="en-US" dirty="0"/>
          </a:p>
          <a:p>
            <a:r>
              <a:rPr lang="en-US" altLang="zh-Hans" dirty="0"/>
              <a:t>Move;</a:t>
            </a:r>
            <a:r>
              <a:rPr lang="zh-Hans" altLang="en-US" dirty="0"/>
              <a:t> </a:t>
            </a:r>
            <a:r>
              <a:rPr lang="en-US" altLang="zh-Hans" dirty="0"/>
              <a:t>//</a:t>
            </a:r>
            <a:r>
              <a:rPr lang="zh-Hans" altLang="en-US" dirty="0"/>
              <a:t> </a:t>
            </a:r>
            <a:r>
              <a:rPr lang="en-US" altLang="zh-Hans" dirty="0"/>
              <a:t>Encapsulate</a:t>
            </a:r>
            <a:r>
              <a:rPr lang="zh-Hans" altLang="en-US" dirty="0"/>
              <a:t> </a:t>
            </a:r>
            <a:r>
              <a:rPr lang="en-US" altLang="zh-Hans" dirty="0"/>
              <a:t>Object</a:t>
            </a:r>
            <a:endParaRPr lang="en-US" dirty="0"/>
          </a:p>
          <a:p>
            <a:endParaRPr lang="en-US" dirty="0"/>
          </a:p>
          <a:p>
            <a:r>
              <a:rPr lang="en-US" altLang="zh-Hans" dirty="0"/>
              <a:t>While(True):</a:t>
            </a:r>
            <a:endParaRPr lang="en-US" dirty="0"/>
          </a:p>
          <a:p>
            <a:endParaRPr lang="en-US" dirty="0"/>
          </a:p>
          <a:p>
            <a:r>
              <a:rPr lang="zh-Hans" altLang="en-US" dirty="0"/>
              <a:t>        </a:t>
            </a:r>
            <a:r>
              <a:rPr lang="en-US" altLang="zh-Hans" dirty="0" err="1"/>
              <a:t>Waiting_For_Command</a:t>
            </a:r>
            <a:r>
              <a:rPr lang="en-US" altLang="zh-Hans" dirty="0"/>
              <a:t>()</a:t>
            </a:r>
            <a:endParaRPr lang="en-US" dirty="0"/>
          </a:p>
          <a:p>
            <a:endParaRPr lang="en-US" dirty="0"/>
          </a:p>
          <a:p>
            <a:r>
              <a:rPr lang="zh-Hans" altLang="en-US" dirty="0"/>
              <a:t>        </a:t>
            </a:r>
            <a:r>
              <a:rPr lang="en-US" altLang="zh-Hans" dirty="0"/>
              <a:t>Move()</a:t>
            </a:r>
            <a:endParaRPr lang="en-US" dirty="0"/>
          </a:p>
          <a:p>
            <a:endParaRPr lang="en-US" dirty="0"/>
          </a:p>
          <a:p>
            <a:r>
              <a:rPr lang="en-US" altLang="zh-Hans" dirty="0" err="1"/>
              <a:t>def</a:t>
            </a:r>
            <a:r>
              <a:rPr lang="zh-Hans" altLang="en-US" dirty="0"/>
              <a:t> </a:t>
            </a:r>
            <a:r>
              <a:rPr lang="en-US" altLang="zh-Hans" dirty="0"/>
              <a:t>Move():</a:t>
            </a:r>
          </a:p>
          <a:p>
            <a:r>
              <a:rPr lang="zh-Hans" altLang="en-US" dirty="0"/>
              <a:t>       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 err="1"/>
              <a:t>move.time</a:t>
            </a:r>
            <a:r>
              <a:rPr lang="en-US" altLang="zh-Hans" dirty="0"/>
              <a:t>:</a:t>
            </a:r>
          </a:p>
          <a:p>
            <a:r>
              <a:rPr lang="zh-Hans" altLang="en-US" dirty="0"/>
              <a:t>                </a:t>
            </a:r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 err="1"/>
              <a:t>detect_Collision</a:t>
            </a:r>
            <a:r>
              <a:rPr lang="en-US" altLang="zh-Hans" dirty="0"/>
              <a:t>()</a:t>
            </a:r>
          </a:p>
          <a:p>
            <a:r>
              <a:rPr lang="zh-Hans" altLang="en-US" dirty="0"/>
              <a:t>                        </a:t>
            </a:r>
            <a:r>
              <a:rPr lang="en-US" altLang="zh-Hans" dirty="0"/>
              <a:t>publish(stop)</a:t>
            </a:r>
          </a:p>
          <a:p>
            <a:r>
              <a:rPr lang="zh-Hans" altLang="en-US" dirty="0"/>
              <a:t>                                </a:t>
            </a:r>
            <a:r>
              <a:rPr lang="en-US" altLang="zh-Hans" dirty="0"/>
              <a:t>break</a:t>
            </a:r>
          </a:p>
          <a:p>
            <a:r>
              <a:rPr lang="zh-Hans" altLang="en-US" dirty="0"/>
              <a:t>                </a:t>
            </a:r>
            <a:r>
              <a:rPr lang="en-US" altLang="zh-Hans" dirty="0"/>
              <a:t>publish(</a:t>
            </a:r>
            <a:r>
              <a:rPr lang="en-US" altLang="zh-Hans" dirty="0" err="1"/>
              <a:t>move.movement</a:t>
            </a:r>
            <a:r>
              <a:rPr lang="en-US" altLang="zh-Hans" dirty="0"/>
              <a:t>)</a:t>
            </a:r>
          </a:p>
          <a:p>
            <a:r>
              <a:rPr lang="zh-Hans" altLang="en-US" dirty="0"/>
              <a:t>                </a:t>
            </a:r>
            <a:r>
              <a:rPr lang="en-US" altLang="zh-Hans" dirty="0"/>
              <a:t>sleep(5hz);</a:t>
            </a:r>
            <a:r>
              <a:rPr lang="en-US" dirty="0"/>
              <a:t>		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56E1D0-AD52-6442-817C-B7BB120D57B0}"/>
              </a:ext>
            </a:extLst>
          </p:cNvPr>
          <p:cNvSpPr/>
          <p:nvPr/>
        </p:nvSpPr>
        <p:spPr>
          <a:xfrm>
            <a:off x="766469" y="2445626"/>
            <a:ext cx="4234755" cy="3741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Commander(Main)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altLang="zh-Hans" dirty="0"/>
              <a:t>While(True):</a:t>
            </a:r>
          </a:p>
          <a:p>
            <a:r>
              <a:rPr lang="zh-Hans" altLang="en-US" dirty="0"/>
              <a:t>        </a:t>
            </a:r>
            <a:r>
              <a:rPr lang="en-US" altLang="zh-Hans" dirty="0" err="1"/>
              <a:t>Recognize_Face_and_Gesture</a:t>
            </a:r>
            <a:r>
              <a:rPr lang="en-US" altLang="zh-Hans" dirty="0"/>
              <a:t>();</a:t>
            </a:r>
          </a:p>
          <a:p>
            <a:r>
              <a:rPr lang="zh-Hans" altLang="en-US" dirty="0"/>
              <a:t>        </a:t>
            </a:r>
            <a:r>
              <a:rPr lang="en-US" altLang="zh-Hans" dirty="0"/>
              <a:t>Publish(</a:t>
            </a:r>
            <a:r>
              <a:rPr lang="en-US" altLang="zh-Hans" dirty="0" err="1"/>
              <a:t>cmd_msg</a:t>
            </a:r>
            <a:r>
              <a:rPr lang="en-US" altLang="zh-Hans" dirty="0"/>
              <a:t>);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507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5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Hardware &amp; Software Platform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84738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4894" y="254000"/>
            <a:ext cx="7137106" cy="233651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4647861" cy="585788"/>
            <a:chOff x="551544" y="82976"/>
            <a:chExt cx="4646436" cy="584775"/>
          </a:xfrm>
        </p:grpSpPr>
        <p:sp>
          <p:nvSpPr>
            <p:cNvPr id="16423" name="文本框 12"/>
            <p:cNvSpPr txBox="1">
              <a:spLocks noChangeArrowheads="1"/>
            </p:cNvSpPr>
            <p:nvPr/>
          </p:nvSpPr>
          <p:spPr bwMode="auto">
            <a:xfrm>
              <a:off x="944749" y="130199"/>
              <a:ext cx="4253231" cy="522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Hardware &amp; Software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678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05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5511480" y="1024569"/>
            <a:ext cx="5896321" cy="1182920"/>
            <a:chOff x="6833347" y="934388"/>
            <a:chExt cx="3605244" cy="1183805"/>
          </a:xfrm>
        </p:grpSpPr>
        <p:sp>
          <p:nvSpPr>
            <p:cNvPr id="37" name="文本框 36"/>
            <p:cNvSpPr txBox="1"/>
            <p:nvPr/>
          </p:nvSpPr>
          <p:spPr>
            <a:xfrm>
              <a:off x="6833347" y="934388"/>
              <a:ext cx="2425721" cy="4623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ROS &amp; gazebo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 bwMode="auto">
            <a:xfrm>
              <a:off x="6833347" y="1371277"/>
              <a:ext cx="3605244" cy="7469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ROS platform is used for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cs typeface="Arial" panose="020B0604020202020204" pitchFamily="34" charset="0"/>
                </a:rPr>
                <a:t>communication between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different nodes. Gazebo is used for simulation. All the code is written in Python.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22248" y="1371277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5511479" y="2394581"/>
            <a:ext cx="5896317" cy="1184509"/>
            <a:chOff x="6833347" y="934388"/>
            <a:chExt cx="3605244" cy="1183805"/>
          </a:xfrm>
        </p:grpSpPr>
        <p:sp>
          <p:nvSpPr>
            <p:cNvPr id="43" name="文本框 42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 err="1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OpenNI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>
              <a:off x="6833347" y="1372278"/>
              <a:ext cx="3605244" cy="7459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The </a:t>
              </a:r>
              <a:r>
                <a:rPr lang="en-US" altLang="zh-CN" sz="1600" dirty="0" err="1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OpenNI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 framework provides a set of open source APIs.</a:t>
              </a:r>
              <a:r>
                <a:rPr lang="en-US" altLang="zh-CN" sz="1600" dirty="0"/>
                <a:t>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Depth map, BGR image and some other formats of output can be retrieved by using familiar interface of ”</a:t>
              </a:r>
              <a:r>
                <a:rPr lang="en-US" altLang="zh-CN" sz="1600" dirty="0" err="1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VideoCapture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”.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511480" y="3766181"/>
            <a:ext cx="5896310" cy="966500"/>
            <a:chOff x="6833347" y="934388"/>
            <a:chExt cx="3605244" cy="965927"/>
          </a:xfrm>
        </p:grpSpPr>
        <p:sp>
          <p:nvSpPr>
            <p:cNvPr id="51" name="文本框 50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OpenCV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 bwMode="auto">
            <a:xfrm>
              <a:off x="6833347" y="1372278"/>
              <a:ext cx="3605244" cy="5280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OpenCV library for image processing,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target tracking and classification.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5511479" y="5137782"/>
            <a:ext cx="5896307" cy="754903"/>
            <a:chOff x="6833347" y="934388"/>
            <a:chExt cx="3605244" cy="754455"/>
          </a:xfrm>
        </p:grpSpPr>
        <p:sp>
          <p:nvSpPr>
            <p:cNvPr id="58" name="文本框 57"/>
            <p:cNvSpPr txBox="1"/>
            <p:nvPr/>
          </p:nvSpPr>
          <p:spPr>
            <a:xfrm>
              <a:off x="6833347" y="934388"/>
              <a:ext cx="2425721" cy="461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044875"/>
                  </a:solidFill>
                  <a:latin typeface="+mj-lt"/>
                  <a:ea typeface="+mn-ea"/>
                  <a:cs typeface="Arial" panose="020B0604020202020204" pitchFamily="34" charset="0"/>
                </a:rPr>
                <a:t>NumPy</a:t>
              </a:r>
              <a:endParaRPr lang="zh-CN" altLang="en-US" sz="2400" b="1" dirty="0">
                <a:solidFill>
                  <a:srgbClr val="044875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 bwMode="auto">
            <a:xfrm>
              <a:off x="6833347" y="1372278"/>
              <a:ext cx="3605244" cy="3165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微软雅黑 Light" panose="020B0502040204020203" pitchFamily="34" charset="-122"/>
                  <a:ea typeface="+mn-ea"/>
                  <a:cs typeface="Arial" panose="020B0604020202020204" pitchFamily="34" charset="0"/>
                </a:rPr>
                <a:t>Scientific computing with Python. Used in image processing.</a:t>
              </a: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6922248" y="1372278"/>
              <a:ext cx="1778015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/>
          <p:cNvCxnSpPr/>
          <p:nvPr/>
        </p:nvCxnSpPr>
        <p:spPr>
          <a:xfrm>
            <a:off x="4834408" y="929335"/>
            <a:ext cx="0" cy="5243512"/>
          </a:xfrm>
          <a:prstGeom prst="line">
            <a:avLst/>
          </a:prstGeom>
          <a:ln>
            <a:solidFill>
              <a:srgbClr val="01559D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F6FC25B-5C35-1140-8EA7-BA984FD6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63" y="1024569"/>
            <a:ext cx="3028206" cy="32515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BF5377B-E3E6-034D-9B35-8CD1E343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97" y="4369172"/>
            <a:ext cx="2904538" cy="19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170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6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9047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1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351855" y="3649911"/>
            <a:ext cx="948829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Background and Motivation 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2700"/>
            <a:ext cx="12192000" cy="373063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0" name="组合 69"/>
          <p:cNvGrpSpPr>
            <a:grpSpLocks/>
          </p:cNvGrpSpPr>
          <p:nvPr/>
        </p:nvGrpSpPr>
        <p:grpSpPr bwMode="auto">
          <a:xfrm>
            <a:off x="736846" y="2540709"/>
            <a:ext cx="4309847" cy="712788"/>
            <a:chOff x="7132610" y="1397569"/>
            <a:chExt cx="4036379" cy="712882"/>
          </a:xfrm>
        </p:grpSpPr>
        <p:sp>
          <p:nvSpPr>
            <p:cNvPr id="4156" name="文本框 20"/>
            <p:cNvSpPr txBox="1">
              <a:spLocks noChangeArrowheads="1"/>
            </p:cNvSpPr>
            <p:nvPr/>
          </p:nvSpPr>
          <p:spPr bwMode="auto">
            <a:xfrm>
              <a:off x="8027398" y="1489845"/>
              <a:ext cx="3141591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Gesture Recognition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1" name="文本框 18"/>
            <p:cNvSpPr txBox="1">
              <a:spLocks noChangeArrowheads="1"/>
            </p:cNvSpPr>
            <p:nvPr/>
          </p:nvSpPr>
          <p:spPr bwMode="auto">
            <a:xfrm>
              <a:off x="7132610" y="1419664"/>
              <a:ext cx="919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044875"/>
                  </a:solidFill>
                  <a:latin typeface="Impact" pitchFamily="34" charset="0"/>
                </a:rPr>
                <a:t>01</a:t>
              </a:r>
              <a:endParaRPr lang="zh-CN" altLang="en-US" sz="3600" dirty="0">
                <a:solidFill>
                  <a:srgbClr val="044875"/>
                </a:solidFill>
                <a:latin typeface="Impact" pitchFamily="34" charset="0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 flipH="1">
            <a:off x="5496628" y="2902659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51931" y="797445"/>
            <a:ext cx="668813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Evaluation</a:t>
            </a:r>
            <a:endParaRPr lang="zh-CN" altLang="en-US" sz="4000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" name="组合 162"/>
          <p:cNvGrpSpPr>
            <a:grpSpLocks/>
          </p:cNvGrpSpPr>
          <p:nvPr/>
        </p:nvGrpSpPr>
        <p:grpSpPr bwMode="auto">
          <a:xfrm>
            <a:off x="3455988" y="1511300"/>
            <a:ext cx="5262562" cy="376238"/>
            <a:chOff x="3455443" y="1512024"/>
            <a:chExt cx="5263600" cy="375186"/>
          </a:xfrm>
        </p:grpSpPr>
        <p:sp>
          <p:nvSpPr>
            <p:cNvPr id="155" name="文本框 154"/>
            <p:cNvSpPr txBox="1"/>
            <p:nvPr/>
          </p:nvSpPr>
          <p:spPr>
            <a:xfrm>
              <a:off x="3455443" y="1518356"/>
              <a:ext cx="5263600" cy="3688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044875"/>
                  </a:solidFill>
                  <a:latin typeface="+mj-lt"/>
                  <a:ea typeface="+mn-ea"/>
                </a:rPr>
                <a:t>The baseline of this work </a:t>
              </a:r>
              <a:endParaRPr lang="zh-CN" altLang="en-US" dirty="0">
                <a:solidFill>
                  <a:srgbClr val="044875"/>
                </a:solidFill>
                <a:latin typeface="+mj-lt"/>
                <a:ea typeface="+mn-ea"/>
              </a:endParaRPr>
            </a:p>
          </p:txBody>
        </p:sp>
        <p:cxnSp>
          <p:nvCxnSpPr>
            <p:cNvPr id="157" name="直接连接符 156"/>
            <p:cNvCxnSpPr/>
            <p:nvPr/>
          </p:nvCxnSpPr>
          <p:spPr>
            <a:xfrm flipV="1">
              <a:off x="3699966" y="1512024"/>
              <a:ext cx="4774554" cy="0"/>
            </a:xfrm>
            <a:prstGeom prst="line">
              <a:avLst/>
            </a:prstGeom>
            <a:ln w="25400">
              <a:solidFill>
                <a:srgbClr val="0448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5FBC1CC-D577-FB49-BC4F-01FA212C3FA7}"/>
              </a:ext>
            </a:extLst>
          </p:cNvPr>
          <p:cNvSpPr txBox="1"/>
          <p:nvPr/>
        </p:nvSpPr>
        <p:spPr>
          <a:xfrm>
            <a:off x="6552316" y="2662059"/>
            <a:ext cx="504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Accuracy, Time Cost, Multiplicity </a:t>
            </a:r>
            <a:endParaRPr lang="zh-CN" altLang="en-US" sz="2400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0B5555C-58FD-6341-B86B-4CD7461C9D58}"/>
              </a:ext>
            </a:extLst>
          </p:cNvPr>
          <p:cNvGrpSpPr>
            <a:grpSpLocks/>
          </p:cNvGrpSpPr>
          <p:nvPr/>
        </p:nvGrpSpPr>
        <p:grpSpPr bwMode="auto">
          <a:xfrm>
            <a:off x="736846" y="3651354"/>
            <a:ext cx="4309847" cy="712788"/>
            <a:chOff x="7132610" y="1397569"/>
            <a:chExt cx="4036379" cy="712882"/>
          </a:xfrm>
        </p:grpSpPr>
        <p:sp>
          <p:nvSpPr>
            <p:cNvPr id="71" name="文本框 20">
              <a:extLst>
                <a:ext uri="{FF2B5EF4-FFF2-40B4-BE49-F238E27FC236}">
                  <a16:creationId xmlns:a16="http://schemas.microsoft.com/office/drawing/2014/main" id="{4204B5DE-AAB3-074F-BE90-3DE07DB6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398" y="1489845"/>
              <a:ext cx="3141591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Face Recognition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1F5D352-495E-5842-952C-065A7359BE33}"/>
                </a:ext>
              </a:extLst>
            </p:cNvPr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73" name="直接连接符 22">
              <a:extLst>
                <a:ext uri="{FF2B5EF4-FFF2-40B4-BE49-F238E27FC236}">
                  <a16:creationId xmlns:a16="http://schemas.microsoft.com/office/drawing/2014/main" id="{F5F15730-F3C9-3A43-8822-37C661955139}"/>
                </a:ext>
              </a:extLst>
            </p:cNvPr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18">
              <a:extLst>
                <a:ext uri="{FF2B5EF4-FFF2-40B4-BE49-F238E27FC236}">
                  <a16:creationId xmlns:a16="http://schemas.microsoft.com/office/drawing/2014/main" id="{7E396D8D-FC30-F14B-9526-157463B63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2610" y="1419664"/>
              <a:ext cx="919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044875"/>
                  </a:solidFill>
                  <a:latin typeface="Impact" pitchFamily="34" charset="0"/>
                </a:rPr>
                <a:t>02</a:t>
              </a:r>
              <a:endParaRPr lang="zh-CN" altLang="en-US" sz="3600" dirty="0">
                <a:solidFill>
                  <a:srgbClr val="044875"/>
                </a:solidFill>
                <a:latin typeface="Impact" pitchFamily="34" charset="0"/>
              </a:endParaRPr>
            </a:p>
          </p:txBody>
        </p:sp>
      </p:grpSp>
      <p:cxnSp>
        <p:nvCxnSpPr>
          <p:cNvPr id="77" name="直接连接符 107">
            <a:extLst>
              <a:ext uri="{FF2B5EF4-FFF2-40B4-BE49-F238E27FC236}">
                <a16:creationId xmlns:a16="http://schemas.microsoft.com/office/drawing/2014/main" id="{9572DEE6-6960-F045-B915-7C511C10375D}"/>
              </a:ext>
            </a:extLst>
          </p:cNvPr>
          <p:cNvCxnSpPr/>
          <p:nvPr/>
        </p:nvCxnSpPr>
        <p:spPr>
          <a:xfrm flipH="1">
            <a:off x="5496628" y="4013304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08BC55D0-9BB9-5A44-A247-AD3609054924}"/>
              </a:ext>
            </a:extLst>
          </p:cNvPr>
          <p:cNvSpPr txBox="1"/>
          <p:nvPr/>
        </p:nvSpPr>
        <p:spPr>
          <a:xfrm>
            <a:off x="6632215" y="3776915"/>
            <a:ext cx="459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Accuracy, Time Cost, Distance</a:t>
            </a:r>
            <a:endParaRPr lang="zh-CN" altLang="en-US" sz="2400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AEBE296-9884-AF49-AA0E-FAC44329DEA6}"/>
              </a:ext>
            </a:extLst>
          </p:cNvPr>
          <p:cNvGrpSpPr>
            <a:grpSpLocks/>
          </p:cNvGrpSpPr>
          <p:nvPr/>
        </p:nvGrpSpPr>
        <p:grpSpPr bwMode="auto">
          <a:xfrm>
            <a:off x="736846" y="4821606"/>
            <a:ext cx="4309847" cy="712788"/>
            <a:chOff x="7132610" y="1397569"/>
            <a:chExt cx="4036379" cy="712882"/>
          </a:xfrm>
        </p:grpSpPr>
        <p:sp>
          <p:nvSpPr>
            <p:cNvPr id="91" name="文本框 20">
              <a:extLst>
                <a:ext uri="{FF2B5EF4-FFF2-40B4-BE49-F238E27FC236}">
                  <a16:creationId xmlns:a16="http://schemas.microsoft.com/office/drawing/2014/main" id="{F0FA653B-0F36-0442-A596-8B3CE6DC6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398" y="1525800"/>
              <a:ext cx="3141591" cy="46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Motion Control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5F0AF212-4A8C-E844-AC10-4AD6336D9CE2}"/>
                </a:ext>
              </a:extLst>
            </p:cNvPr>
            <p:cNvSpPr/>
            <p:nvPr/>
          </p:nvSpPr>
          <p:spPr>
            <a:xfrm>
              <a:off x="7180504" y="1397569"/>
              <a:ext cx="3959936" cy="712882"/>
            </a:xfrm>
            <a:prstGeom prst="rect">
              <a:avLst/>
            </a:prstGeom>
            <a:noFill/>
            <a:ln w="25400">
              <a:solidFill>
                <a:srgbClr val="0448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93" name="直接连接符 22">
              <a:extLst>
                <a:ext uri="{FF2B5EF4-FFF2-40B4-BE49-F238E27FC236}">
                  <a16:creationId xmlns:a16="http://schemas.microsoft.com/office/drawing/2014/main" id="{8F64EA14-78D3-6D4A-A9A7-D5070308848F}"/>
                </a:ext>
              </a:extLst>
            </p:cNvPr>
            <p:cNvCxnSpPr/>
            <p:nvPr/>
          </p:nvCxnSpPr>
          <p:spPr>
            <a:xfrm flipH="1">
              <a:off x="8045500" y="1397569"/>
              <a:ext cx="12697" cy="712882"/>
            </a:xfrm>
            <a:prstGeom prst="line">
              <a:avLst/>
            </a:prstGeom>
            <a:ln w="25400">
              <a:solidFill>
                <a:srgbClr val="04487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18">
              <a:extLst>
                <a:ext uri="{FF2B5EF4-FFF2-40B4-BE49-F238E27FC236}">
                  <a16:creationId xmlns:a16="http://schemas.microsoft.com/office/drawing/2014/main" id="{CE032DD1-1521-B54D-A269-54386980E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2610" y="1419664"/>
              <a:ext cx="91923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044875"/>
                  </a:solidFill>
                  <a:latin typeface="Impact" pitchFamily="34" charset="0"/>
                </a:rPr>
                <a:t>03</a:t>
              </a:r>
              <a:endParaRPr lang="zh-CN" altLang="en-US" sz="3600" dirty="0">
                <a:solidFill>
                  <a:srgbClr val="044875"/>
                </a:solidFill>
                <a:latin typeface="Impact" pitchFamily="34" charset="0"/>
              </a:endParaRPr>
            </a:p>
          </p:txBody>
        </p:sp>
      </p:grpSp>
      <p:cxnSp>
        <p:nvCxnSpPr>
          <p:cNvPr id="95" name="直接连接符 107">
            <a:extLst>
              <a:ext uri="{FF2B5EF4-FFF2-40B4-BE49-F238E27FC236}">
                <a16:creationId xmlns:a16="http://schemas.microsoft.com/office/drawing/2014/main" id="{10BFDA1D-D1CA-7849-8160-0161A600D080}"/>
              </a:ext>
            </a:extLst>
          </p:cNvPr>
          <p:cNvCxnSpPr/>
          <p:nvPr/>
        </p:nvCxnSpPr>
        <p:spPr>
          <a:xfrm flipH="1">
            <a:off x="5496628" y="5183556"/>
            <a:ext cx="105568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670B6B85-5D5E-DB42-A07B-55C2CCE23C4B}"/>
              </a:ext>
            </a:extLst>
          </p:cNvPr>
          <p:cNvSpPr txBox="1"/>
          <p:nvPr/>
        </p:nvSpPr>
        <p:spPr>
          <a:xfrm>
            <a:off x="6632216" y="4935988"/>
            <a:ext cx="4967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zh-CN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Robustness, Collision Avoidance</a:t>
            </a:r>
            <a:endParaRPr lang="zh-CN" altLang="en-US" sz="2400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3882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123000" y="4748014"/>
            <a:ext cx="1514475" cy="1087438"/>
            <a:chOff x="6769251" y="4254003"/>
            <a:chExt cx="1515084" cy="1087861"/>
          </a:xfrm>
        </p:grpSpPr>
        <p:sp>
          <p:nvSpPr>
            <p:cNvPr id="17" name="椭圆 16"/>
            <p:cNvSpPr/>
            <p:nvPr/>
          </p:nvSpPr>
          <p:spPr bwMode="auto">
            <a:xfrm>
              <a:off x="6982061" y="4254003"/>
              <a:ext cx="1089463" cy="1087861"/>
            </a:xfrm>
            <a:prstGeom prst="ellips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69251" y="4612918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Master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7910649" y="4757162"/>
            <a:ext cx="1514475" cy="1087439"/>
            <a:chOff x="9556562" y="4263151"/>
            <a:chExt cx="1515084" cy="1087861"/>
          </a:xfrm>
        </p:grpSpPr>
        <p:sp>
          <p:nvSpPr>
            <p:cNvPr id="22" name="椭圆 21"/>
            <p:cNvSpPr/>
            <p:nvPr/>
          </p:nvSpPr>
          <p:spPr bwMode="auto">
            <a:xfrm>
              <a:off x="9769373" y="4263151"/>
              <a:ext cx="1089463" cy="10878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556562" y="4612914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Other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58251" y="254000"/>
            <a:ext cx="5533747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50862" y="82550"/>
            <a:ext cx="6107390" cy="977291"/>
            <a:chOff x="551544" y="82976"/>
            <a:chExt cx="4612023" cy="1163718"/>
          </a:xfrm>
        </p:grpSpPr>
        <p:sp>
          <p:nvSpPr>
            <p:cNvPr id="17422" name="文本框 27"/>
            <p:cNvSpPr txBox="1">
              <a:spLocks noChangeArrowheads="1"/>
            </p:cNvSpPr>
            <p:nvPr/>
          </p:nvSpPr>
          <p:spPr bwMode="auto">
            <a:xfrm>
              <a:off x="1053196" y="110583"/>
              <a:ext cx="4110371" cy="113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Security &amp; Master Registering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1544" y="82976"/>
              <a:ext cx="723678" cy="6963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06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0B9B44B-0845-4762-9CE7-74D487138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42" y="1059841"/>
            <a:ext cx="977188" cy="136090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9B6ED0-0FB2-4C0D-9792-4D6287E447DA}"/>
              </a:ext>
            </a:extLst>
          </p:cNvPr>
          <p:cNvGrpSpPr>
            <a:grpSpLocks/>
          </p:cNvGrpSpPr>
          <p:nvPr/>
        </p:nvGrpSpPr>
        <p:grpSpPr bwMode="auto">
          <a:xfrm>
            <a:off x="2121036" y="4757162"/>
            <a:ext cx="1516063" cy="1087439"/>
            <a:chOff x="3981938" y="4254003"/>
            <a:chExt cx="1515084" cy="108786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71D9B43-33B6-48DA-8126-312B0E2F84AA}"/>
                </a:ext>
              </a:extLst>
            </p:cNvPr>
            <p:cNvSpPr/>
            <p:nvPr/>
          </p:nvSpPr>
          <p:spPr bwMode="auto">
            <a:xfrm>
              <a:off x="4194527" y="4254003"/>
              <a:ext cx="1089909" cy="108786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8565ACC-D370-40FF-933A-EA70FA2857D0}"/>
                </a:ext>
              </a:extLst>
            </p:cNvPr>
            <p:cNvSpPr txBox="1"/>
            <p:nvPr/>
          </p:nvSpPr>
          <p:spPr>
            <a:xfrm>
              <a:off x="3981938" y="4622066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Other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9B51E5-07B7-4489-809C-B111714CCAD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879069" y="3429000"/>
            <a:ext cx="1394618" cy="13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FBFA9F5-7E71-435D-A215-73284D5510DE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880236" y="3429000"/>
            <a:ext cx="1" cy="131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AEEE314-0ED6-470D-8DA5-56FEB8A9AC0A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7274061" y="3429000"/>
            <a:ext cx="1393826" cy="13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B52DA79-2085-4B95-9E55-F405C9D9D0F6}"/>
              </a:ext>
            </a:extLst>
          </p:cNvPr>
          <p:cNvSpPr txBox="1"/>
          <p:nvPr/>
        </p:nvSpPr>
        <p:spPr>
          <a:xfrm>
            <a:off x="1391048" y="3840046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E88DF5E-CC50-4876-A4AB-A867613E0BB2}"/>
              </a:ext>
            </a:extLst>
          </p:cNvPr>
          <p:cNvSpPr txBox="1"/>
          <p:nvPr/>
        </p:nvSpPr>
        <p:spPr>
          <a:xfrm>
            <a:off x="4757210" y="4252593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3268DE-F6FA-41DC-A0E6-01B476E10E15}"/>
              </a:ext>
            </a:extLst>
          </p:cNvPr>
          <p:cNvSpPr txBox="1"/>
          <p:nvPr/>
        </p:nvSpPr>
        <p:spPr>
          <a:xfrm>
            <a:off x="7954527" y="3840046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4A1CB66-A3D4-490F-80AD-0670B180182B}"/>
              </a:ext>
            </a:extLst>
          </p:cNvPr>
          <p:cNvSpPr txBox="1"/>
          <p:nvPr/>
        </p:nvSpPr>
        <p:spPr>
          <a:xfrm>
            <a:off x="4757209" y="669753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 Recognition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4904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CBB4F0-8473-40CF-A878-DF41EAB40F88}"/>
              </a:ext>
            </a:extLst>
          </p:cNvPr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9B64CB-F556-4BC7-AF27-1118A28524B6}"/>
              </a:ext>
            </a:extLst>
          </p:cNvPr>
          <p:cNvSpPr/>
          <p:nvPr/>
        </p:nvSpPr>
        <p:spPr>
          <a:xfrm>
            <a:off x="5122416" y="254000"/>
            <a:ext cx="706958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3348707-DFB0-45EF-BE87-BF8D15194B6C}"/>
              </a:ext>
            </a:extLst>
          </p:cNvPr>
          <p:cNvGrpSpPr>
            <a:grpSpLocks/>
          </p:cNvGrpSpPr>
          <p:nvPr/>
        </p:nvGrpSpPr>
        <p:grpSpPr bwMode="auto">
          <a:xfrm>
            <a:off x="550862" y="82550"/>
            <a:ext cx="4571554" cy="977291"/>
            <a:chOff x="551544" y="82976"/>
            <a:chExt cx="3656367" cy="116371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42B82C65-B8CF-44F5-9567-9BF742115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195" y="110583"/>
              <a:ext cx="3154716" cy="1136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Commands Following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63B3D8-9EF8-4D7D-BA81-4A5306418B4C}"/>
                </a:ext>
              </a:extLst>
            </p:cNvPr>
            <p:cNvSpPr txBox="1"/>
            <p:nvPr/>
          </p:nvSpPr>
          <p:spPr>
            <a:xfrm>
              <a:off x="551544" y="82976"/>
              <a:ext cx="723678" cy="6963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06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8FFB6C1-E60B-4069-A033-0B17710EE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12" y="1059841"/>
            <a:ext cx="977188" cy="136090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29FA6A7-7E7E-4D15-92A3-E9635577FE51}"/>
              </a:ext>
            </a:extLst>
          </p:cNvPr>
          <p:cNvGrpSpPr>
            <a:grpSpLocks/>
          </p:cNvGrpSpPr>
          <p:nvPr/>
        </p:nvGrpSpPr>
        <p:grpSpPr bwMode="auto">
          <a:xfrm>
            <a:off x="6605570" y="4789901"/>
            <a:ext cx="1514475" cy="1087438"/>
            <a:chOff x="6769251" y="4254003"/>
            <a:chExt cx="1515084" cy="1087861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088DED6-5316-4855-850B-F7357C33343E}"/>
                </a:ext>
              </a:extLst>
            </p:cNvPr>
            <p:cNvSpPr/>
            <p:nvPr/>
          </p:nvSpPr>
          <p:spPr bwMode="auto">
            <a:xfrm>
              <a:off x="6982061" y="4254003"/>
              <a:ext cx="1089463" cy="1087861"/>
            </a:xfrm>
            <a:prstGeom prst="ellipse">
              <a:avLst/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682BDD0-0955-4B86-A0C8-66BD3EA7DA53}"/>
                </a:ext>
              </a:extLst>
            </p:cNvPr>
            <p:cNvSpPr txBox="1"/>
            <p:nvPr/>
          </p:nvSpPr>
          <p:spPr>
            <a:xfrm>
              <a:off x="6769251" y="4612918"/>
              <a:ext cx="1515084" cy="3700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+mj-lt"/>
                  <a:ea typeface="+mn-ea"/>
                  <a:cs typeface="Levenim MT" panose="02010502060101010101" pitchFamily="2" charset="-79"/>
                </a:rPr>
                <a:t>Master</a:t>
              </a:r>
              <a:endParaRPr lang="zh-CN" altLang="en-US" b="1" dirty="0">
                <a:solidFill>
                  <a:schemeClr val="bg1"/>
                </a:solidFill>
                <a:latin typeface="+mj-lt"/>
                <a:ea typeface="+mn-ea"/>
                <a:cs typeface="Levenim MT" panose="02010502060101010101" pitchFamily="2" charset="-79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3DC3AF-D2C6-481C-A07E-3EEE4BF34EA2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362806" y="3470887"/>
            <a:ext cx="1" cy="1319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50635-9AF8-446D-A11F-C2C61401B708}"/>
              </a:ext>
            </a:extLst>
          </p:cNvPr>
          <p:cNvSpPr txBox="1"/>
          <p:nvPr/>
        </p:nvSpPr>
        <p:spPr>
          <a:xfrm>
            <a:off x="6239780" y="4294480"/>
            <a:ext cx="224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Gesture Commands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F968F3-9143-424C-9C93-CB50CBA3A1F3}"/>
              </a:ext>
            </a:extLst>
          </p:cNvPr>
          <p:cNvSpPr txBox="1"/>
          <p:nvPr/>
        </p:nvSpPr>
        <p:spPr>
          <a:xfrm>
            <a:off x="1954594" y="1993559"/>
            <a:ext cx="3409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Gesture Commands</a:t>
            </a:r>
            <a:r>
              <a:rPr lang="en-US" altLang="zh-CN" sz="24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Straight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Come, back &amp; wait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18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C 0.03672 -3.7037E-6 0.06679 0.04908 0.06679 0.10973 C 0.06679 0.17014 0.03672 0.21945 3.75E-6 0.21945 C -0.03685 0.21945 -0.06641 0.17014 -0.06641 0.10973 C -0.06641 0.04908 -0.03685 -3.7037E-6 3.75E-6 -3.7037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7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Distribution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03107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04840" y="254000"/>
            <a:ext cx="898716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3044594" cy="585788"/>
            <a:chOff x="551544" y="82976"/>
            <a:chExt cx="3044023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3679" y="142552"/>
              <a:ext cx="2951888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Distribution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07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5816" y="1837808"/>
            <a:ext cx="256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赖鹏楠、童年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0671" y="2651273"/>
            <a:ext cx="3215303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Module Integration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Gesture Testing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 Optimization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811151" y="1837808"/>
            <a:ext cx="256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田闰心、黄珂邈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01657" y="2651273"/>
            <a:ext cx="3357385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&amp; Test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Adjust device and get input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Movement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Instruction implementation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09378" y="1837808"/>
            <a:ext cx="256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杨寒梅、林森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636770" y="2651273"/>
            <a:ext cx="3059866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models for face and gesture recognition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and optimize</a:t>
            </a:r>
          </a:p>
        </p:txBody>
      </p:sp>
    </p:spTree>
    <p:extLst>
      <p:ext uri="{BB962C8B-B14F-4D97-AF65-F5344CB8AC3E}">
        <p14:creationId xmlns:p14="http://schemas.microsoft.com/office/powerpoint/2010/main" val="14588322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8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232150" y="3658332"/>
            <a:ext cx="57277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Conclusion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2189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B203BB-B306-40FB-86C1-7A56D12657FF}"/>
              </a:ext>
            </a:extLst>
          </p:cNvPr>
          <p:cNvSpPr txBox="1"/>
          <p:nvPr/>
        </p:nvSpPr>
        <p:spPr>
          <a:xfrm>
            <a:off x="1975610" y="812899"/>
            <a:ext cx="8240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intelligent multi-perceptional HCI mobile robot.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Combines gesture recognition with face recognition.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gesture and face tracking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Complex movement design.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C78441-D183-4C03-8A3B-071376050777}"/>
              </a:ext>
            </a:extLst>
          </p:cNvPr>
          <p:cNvSpPr txBox="1"/>
          <p:nvPr/>
        </p:nvSpPr>
        <p:spPr>
          <a:xfrm>
            <a:off x="1975610" y="4068192"/>
            <a:ext cx="51324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 memorization.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Automatic master searching.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Applied on more flexible robot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08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C8443A6-BD67-4ECE-BA80-DA8E235DDEC6}"/>
              </a:ext>
            </a:extLst>
          </p:cNvPr>
          <p:cNvSpPr/>
          <p:nvPr/>
        </p:nvSpPr>
        <p:spPr>
          <a:xfrm>
            <a:off x="4490432" y="2921168"/>
            <a:ext cx="321113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84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3414" y="254000"/>
            <a:ext cx="8738585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93" name="文本框 12"/>
          <p:cNvSpPr txBox="1">
            <a:spLocks noChangeArrowheads="1"/>
          </p:cNvSpPr>
          <p:nvPr/>
        </p:nvSpPr>
        <p:spPr bwMode="auto">
          <a:xfrm>
            <a:off x="764336" y="99911"/>
            <a:ext cx="2926995" cy="52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rPr>
              <a:t>Background</a:t>
            </a:r>
            <a:endParaRPr lang="zh-CN" altLang="en-US" dirty="0">
              <a:solidFill>
                <a:srgbClr val="04487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 bwMode="auto">
          <a:xfrm>
            <a:off x="532660" y="1395649"/>
            <a:ext cx="5033777" cy="302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Glove-Based Approach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Hinders the ease and naturalness of the user interaction in computer controlled environment.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Vision-Based Approach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User-friendly and does not require any extra devices on the user.</a:t>
            </a:r>
            <a:r>
              <a:rPr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rovides a natural way of user interaction and some more properties such as texture and color for analyzing gesture.</a:t>
            </a:r>
          </a:p>
          <a:p>
            <a:pPr marL="285750" indent="-28575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Lots of challenges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38125" y="781050"/>
            <a:ext cx="5724171" cy="5764002"/>
            <a:chOff x="238407" y="781231"/>
            <a:chExt cx="5723395" cy="5761610"/>
          </a:xfrm>
        </p:grpSpPr>
        <p:grpSp>
          <p:nvGrpSpPr>
            <p:cNvPr id="9283" name="组合 3"/>
            <p:cNvGrpSpPr>
              <a:grpSpLocks/>
            </p:cNvGrpSpPr>
            <p:nvPr/>
          </p:nvGrpSpPr>
          <p:grpSpPr bwMode="auto">
            <a:xfrm>
              <a:off x="238407" y="781231"/>
              <a:ext cx="5723395" cy="5761610"/>
              <a:chOff x="238407" y="781231"/>
              <a:chExt cx="5723395" cy="576161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238407" y="997041"/>
                <a:ext cx="5712639" cy="541236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64547" y="788521"/>
                <a:ext cx="3291788" cy="461473"/>
              </a:xfrm>
              <a:prstGeom prst="rect">
                <a:avLst/>
              </a:prstGeom>
              <a:blipFill>
                <a:blip r:embed="rId2"/>
                <a:stretch>
                  <a:fillRect t="-45000"/>
                </a:stretch>
              </a:blipFill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r>
                  <a:rPr lang="en-US" altLang="zh-Han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esture</a:t>
                </a:r>
                <a:r>
                  <a:rPr lang="zh-Hans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Han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recognition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86023" y="781231"/>
                <a:ext cx="171427" cy="4617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290" name="组合 78"/>
              <p:cNvGrpSpPr>
                <a:grpSpLocks/>
              </p:cNvGrpSpPr>
              <p:nvPr/>
            </p:nvGrpSpPr>
            <p:grpSpPr bwMode="auto">
              <a:xfrm>
                <a:off x="5347522" y="5936666"/>
                <a:ext cx="614280" cy="606175"/>
                <a:chOff x="5500805" y="5175433"/>
                <a:chExt cx="461320" cy="455233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5592592" y="5261237"/>
                  <a:ext cx="369533" cy="36942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5500805" y="5175433"/>
                  <a:ext cx="255097" cy="255025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284" name="文本框 79"/>
            <p:cNvSpPr txBox="1">
              <a:spLocks noChangeArrowheads="1"/>
            </p:cNvSpPr>
            <p:nvPr/>
          </p:nvSpPr>
          <p:spPr bwMode="auto">
            <a:xfrm>
              <a:off x="5469743" y="6116882"/>
              <a:ext cx="478324" cy="399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 bwMode="auto">
          <a:xfrm>
            <a:off x="6464257" y="1311400"/>
            <a:ext cx="5105398" cy="272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 can beyond 99.80%</a:t>
            </a:r>
            <a:r>
              <a:rPr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Tencent best CV team.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Tendency 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Face Tracking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Tracking Learning Detection by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Zdenek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Kalal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Stable, reliable and robust algorithm.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160249" y="779463"/>
            <a:ext cx="5731756" cy="5765629"/>
            <a:chOff x="238407" y="2614877"/>
            <a:chExt cx="5730979" cy="5762751"/>
          </a:xfrm>
        </p:grpSpPr>
        <p:grpSp>
          <p:nvGrpSpPr>
            <p:cNvPr id="9273" name="组合 4"/>
            <p:cNvGrpSpPr>
              <a:grpSpLocks/>
            </p:cNvGrpSpPr>
            <p:nvPr/>
          </p:nvGrpSpPr>
          <p:grpSpPr bwMode="auto">
            <a:xfrm>
              <a:off x="238407" y="2614877"/>
              <a:ext cx="5730979" cy="5762751"/>
              <a:chOff x="238407" y="2614877"/>
              <a:chExt cx="5730979" cy="5762751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38407" y="2830668"/>
                <a:ext cx="5712639" cy="5413492"/>
              </a:xfrm>
              <a:prstGeom prst="rect">
                <a:avLst/>
              </a:prstGeom>
              <a:noFill/>
              <a:ln w="19050">
                <a:solidFill>
                  <a:srgbClr val="0448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757450" y="2623752"/>
                <a:ext cx="2953504" cy="461665"/>
              </a:xfrm>
              <a:prstGeom prst="rect">
                <a:avLst/>
              </a:prstGeom>
              <a:blipFill>
                <a:blip r:embed="rId2"/>
                <a:stretch>
                  <a:fillRect t="-45000"/>
                </a:stretch>
              </a:blipFill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Face recognition</a:t>
                </a:r>
                <a:endParaRPr lang="zh-CN" altLang="en-US" sz="2400" b="1" dirty="0">
                  <a:solidFill>
                    <a:srgbClr val="044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86023" y="2614877"/>
                <a:ext cx="171427" cy="461731"/>
              </a:xfrm>
              <a:prstGeom prst="rect">
                <a:avLst/>
              </a:prstGeom>
              <a:solidFill>
                <a:srgbClr val="0448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280" name="组合 82"/>
              <p:cNvGrpSpPr>
                <a:grpSpLocks/>
              </p:cNvGrpSpPr>
              <p:nvPr/>
            </p:nvGrpSpPr>
            <p:grpSpPr bwMode="auto">
              <a:xfrm>
                <a:off x="5355106" y="7771508"/>
                <a:ext cx="614280" cy="606120"/>
                <a:chOff x="5506499" y="5176455"/>
                <a:chExt cx="461320" cy="455192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5598286" y="5262249"/>
                  <a:ext cx="369533" cy="369398"/>
                </a:xfrm>
                <a:prstGeom prst="rect">
                  <a:avLst/>
                </a:prstGeom>
                <a:solidFill>
                  <a:srgbClr val="0448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5506499" y="5176455"/>
                  <a:ext cx="255097" cy="25500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274" name="文本框 83"/>
            <p:cNvSpPr txBox="1">
              <a:spLocks noChangeArrowheads="1"/>
            </p:cNvSpPr>
            <p:nvPr/>
          </p:nvSpPr>
          <p:spPr bwMode="auto">
            <a:xfrm>
              <a:off x="5455623" y="7931693"/>
              <a:ext cx="478324" cy="39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80C3834-D30A-446E-9690-606C60162CFC}"/>
              </a:ext>
            </a:extLst>
          </p:cNvPr>
          <p:cNvSpPr txBox="1"/>
          <p:nvPr/>
        </p:nvSpPr>
        <p:spPr bwMode="auto">
          <a:xfrm>
            <a:off x="550863" y="82550"/>
            <a:ext cx="723900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B6AB3FC-CD7E-4A38-8F70-3087CC5F3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74" r="43599" b="16252"/>
          <a:stretch/>
        </p:blipFill>
        <p:spPr>
          <a:xfrm>
            <a:off x="400211" y="4739445"/>
            <a:ext cx="1783779" cy="7781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C2D69EC-4D94-4DBD-B012-79C35EEE0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9" t="39509" b="16252"/>
          <a:stretch/>
        </p:blipFill>
        <p:spPr>
          <a:xfrm>
            <a:off x="4056570" y="4746242"/>
            <a:ext cx="1688906" cy="78642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2BBF2A8-929E-4EDE-837F-2A202EE9E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r="43599" b="53965"/>
          <a:stretch/>
        </p:blipFill>
        <p:spPr>
          <a:xfrm>
            <a:off x="2219993" y="4746592"/>
            <a:ext cx="1783781" cy="7766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66E904-5401-4A5D-AAC4-23598A79A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03" y="4274427"/>
            <a:ext cx="2486300" cy="18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585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62797" y="254000"/>
            <a:ext cx="9129204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2932112" cy="585788"/>
            <a:chOff x="551544" y="82976"/>
            <a:chExt cx="2931563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2842661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Challenges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01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09656" y="1929510"/>
            <a:ext cx="2524470" cy="395927"/>
            <a:chOff x="2915816" y="2640361"/>
            <a:chExt cx="2918062" cy="35462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3390856-A54F-47A8-9CF0-4D6BF200AA28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068588" y="2640361"/>
              <a:ext cx="262633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Tracking Accuracy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08085" y="1920113"/>
            <a:ext cx="2748939" cy="395817"/>
            <a:chOff x="2915815" y="2640714"/>
            <a:chExt cx="3021808" cy="35427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3390856-A54F-47A8-9CF0-4D6BF200AA28}"/>
                </a:ext>
              </a:extLst>
            </p:cNvPr>
            <p:cNvSpPr/>
            <p:nvPr/>
          </p:nvSpPr>
          <p:spPr>
            <a:xfrm>
              <a:off x="2915815" y="2647498"/>
              <a:ext cx="3021808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077857" y="2640714"/>
              <a:ext cx="2727305" cy="3305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Complexity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30984" y="1937092"/>
            <a:ext cx="2295390" cy="388345"/>
            <a:chOff x="2915816" y="2647498"/>
            <a:chExt cx="2918062" cy="34748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3390856-A54F-47A8-9CF0-4D6BF200AA28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059723" y="2656004"/>
              <a:ext cx="2703956" cy="3304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Target Occlusion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65237" y="2463877"/>
            <a:ext cx="3461990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&amp; locate the target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Larger scale rotation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915127" y="2471978"/>
            <a:ext cx="3461991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Difficult to extract features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Difficult to train the model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565018" y="2471978"/>
            <a:ext cx="4047216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 to detect accurately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Influence the recognition accuracy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CC54ED-F874-4FFF-B77D-5DB3C73D49E7}"/>
              </a:ext>
            </a:extLst>
          </p:cNvPr>
          <p:cNvSpPr txBox="1"/>
          <p:nvPr/>
        </p:nvSpPr>
        <p:spPr>
          <a:xfrm>
            <a:off x="547219" y="1300201"/>
            <a:ext cx="514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 Gesture Recognition</a:t>
            </a:r>
            <a:endParaRPr lang="zh-CN" altLang="en-US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10E717-2959-4809-81BB-C10F07D99CB1}"/>
              </a:ext>
            </a:extLst>
          </p:cNvPr>
          <p:cNvSpPr txBox="1"/>
          <p:nvPr/>
        </p:nvSpPr>
        <p:spPr>
          <a:xfrm>
            <a:off x="550863" y="715665"/>
            <a:ext cx="6292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Human-Computer-Interaction Challenges</a:t>
            </a:r>
            <a:endParaRPr lang="zh-CN" altLang="en-US" sz="28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75A135-A2D1-4F1C-AEE6-1B86E98ABA9A}"/>
              </a:ext>
            </a:extLst>
          </p:cNvPr>
          <p:cNvSpPr txBox="1"/>
          <p:nvPr/>
        </p:nvSpPr>
        <p:spPr>
          <a:xfrm>
            <a:off x="547219" y="3392747"/>
            <a:ext cx="30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 Face Recognition</a:t>
            </a:r>
            <a:endParaRPr lang="zh-CN" altLang="en-US" sz="2400" b="1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FBFD903-6376-4FE5-B221-9A3958600E72}"/>
              </a:ext>
            </a:extLst>
          </p:cNvPr>
          <p:cNvGrpSpPr/>
          <p:nvPr/>
        </p:nvGrpSpPr>
        <p:grpSpPr>
          <a:xfrm>
            <a:off x="746114" y="4023597"/>
            <a:ext cx="3012728" cy="395927"/>
            <a:chOff x="2915816" y="2640361"/>
            <a:chExt cx="2918062" cy="35462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195EC1D-1519-477C-9BA2-3A8ADB7EA31A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E7BE0D-67A8-4FAB-BDB7-7EAB2C6AD4B9}"/>
                </a:ext>
              </a:extLst>
            </p:cNvPr>
            <p:cNvSpPr/>
            <p:nvPr/>
          </p:nvSpPr>
          <p:spPr>
            <a:xfrm>
              <a:off x="2915817" y="2640361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Uncertain Environment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4040AC-B7B4-4F06-A671-469EA7EAB561}"/>
              </a:ext>
            </a:extLst>
          </p:cNvPr>
          <p:cNvGrpSpPr/>
          <p:nvPr/>
        </p:nvGrpSpPr>
        <p:grpSpPr>
          <a:xfrm>
            <a:off x="8011241" y="4031747"/>
            <a:ext cx="3012728" cy="395927"/>
            <a:chOff x="2915816" y="2640361"/>
            <a:chExt cx="2918062" cy="35462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6D90527-6524-4427-8CEC-9F5BA99454FA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8AB3026-876D-4A33-AFDA-651B216F9232}"/>
                </a:ext>
              </a:extLst>
            </p:cNvPr>
            <p:cNvSpPr/>
            <p:nvPr/>
          </p:nvSpPr>
          <p:spPr>
            <a:xfrm>
              <a:off x="2915816" y="2640361"/>
              <a:ext cx="2915685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Identification Accuracy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CA42649-4846-4E0D-92D5-F3D264984857}"/>
              </a:ext>
            </a:extLst>
          </p:cNvPr>
          <p:cNvSpPr txBox="1"/>
          <p:nvPr/>
        </p:nvSpPr>
        <p:spPr>
          <a:xfrm>
            <a:off x="322587" y="4551376"/>
            <a:ext cx="346199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 illumination 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0615F35-6E57-416A-A3BC-CF2635DF69F6}"/>
              </a:ext>
            </a:extLst>
          </p:cNvPr>
          <p:cNvGrpSpPr/>
          <p:nvPr/>
        </p:nvGrpSpPr>
        <p:grpSpPr>
          <a:xfrm>
            <a:off x="4421540" y="4016017"/>
            <a:ext cx="2748939" cy="395817"/>
            <a:chOff x="2915815" y="2640714"/>
            <a:chExt cx="3021808" cy="354273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094AB6-550B-4750-9D88-7A7CEEE8702F}"/>
                </a:ext>
              </a:extLst>
            </p:cNvPr>
            <p:cNvSpPr/>
            <p:nvPr/>
          </p:nvSpPr>
          <p:spPr>
            <a:xfrm>
              <a:off x="2915815" y="2647498"/>
              <a:ext cx="3021808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45CC59D-8CF1-46C6-8EE7-22F21B859DD9}"/>
                </a:ext>
              </a:extLst>
            </p:cNvPr>
            <p:cNvSpPr/>
            <p:nvPr/>
          </p:nvSpPr>
          <p:spPr>
            <a:xfrm>
              <a:off x="3077857" y="2640714"/>
              <a:ext cx="2727305" cy="3305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Complexity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BA183B57-52D9-4BBE-B8AF-5CC50571C6D9}"/>
              </a:ext>
            </a:extLst>
          </p:cNvPr>
          <p:cNvSpPr txBox="1"/>
          <p:nvPr/>
        </p:nvSpPr>
        <p:spPr>
          <a:xfrm>
            <a:off x="4010008" y="4547282"/>
            <a:ext cx="3461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expressions &amp; poses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7B76EE4-A445-4B57-BC71-F36EB848097A}"/>
              </a:ext>
            </a:extLst>
          </p:cNvPr>
          <p:cNvSpPr txBox="1"/>
          <p:nvPr/>
        </p:nvSpPr>
        <p:spPr>
          <a:xfrm>
            <a:off x="7785382" y="4555584"/>
            <a:ext cx="3461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Many faces in one picture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BBE56BD-7681-4A55-AB49-F656CAD3C9A2}"/>
              </a:ext>
            </a:extLst>
          </p:cNvPr>
          <p:cNvSpPr txBox="1"/>
          <p:nvPr/>
        </p:nvSpPr>
        <p:spPr>
          <a:xfrm>
            <a:off x="547219" y="5119404"/>
            <a:ext cx="25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3. Motion Control</a:t>
            </a:r>
            <a:endParaRPr lang="zh-CN" altLang="en-US" sz="2400" b="1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BB8F3D0-5F55-41FC-8A1B-46187C91A358}"/>
              </a:ext>
            </a:extLst>
          </p:cNvPr>
          <p:cNvGrpSpPr/>
          <p:nvPr/>
        </p:nvGrpSpPr>
        <p:grpSpPr>
          <a:xfrm>
            <a:off x="746114" y="5785222"/>
            <a:ext cx="3012728" cy="395927"/>
            <a:chOff x="2915816" y="2640361"/>
            <a:chExt cx="2918062" cy="35462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4ED1C1E-25BF-49A3-9369-339BB1514441}"/>
                </a:ext>
              </a:extLst>
            </p:cNvPr>
            <p:cNvSpPr/>
            <p:nvPr/>
          </p:nvSpPr>
          <p:spPr>
            <a:xfrm>
              <a:off x="2915816" y="2647498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52D0B11-7491-43DE-A090-43ECF3FA15FB}"/>
                </a:ext>
              </a:extLst>
            </p:cNvPr>
            <p:cNvSpPr/>
            <p:nvPr/>
          </p:nvSpPr>
          <p:spPr>
            <a:xfrm>
              <a:off x="2915817" y="2640361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Uncertain Environment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09ED9C8-2886-4324-A105-27E23A84815C}"/>
              </a:ext>
            </a:extLst>
          </p:cNvPr>
          <p:cNvGrpSpPr/>
          <p:nvPr/>
        </p:nvGrpSpPr>
        <p:grpSpPr>
          <a:xfrm>
            <a:off x="4363947" y="5758638"/>
            <a:ext cx="2746879" cy="395916"/>
            <a:chOff x="2915816" y="2640364"/>
            <a:chExt cx="2918062" cy="354616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1A5F0C4-1989-4BAE-B703-B0FD507F5443}"/>
                </a:ext>
              </a:extLst>
            </p:cNvPr>
            <p:cNvSpPr/>
            <p:nvPr/>
          </p:nvSpPr>
          <p:spPr>
            <a:xfrm>
              <a:off x="2915816" y="2647491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58BB34D-0C28-4ABC-9166-BF99C20E4586}"/>
                </a:ext>
              </a:extLst>
            </p:cNvPr>
            <p:cNvSpPr/>
            <p:nvPr/>
          </p:nvSpPr>
          <p:spPr>
            <a:xfrm>
              <a:off x="2915817" y="2640364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Collision Avoidance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9B47701-529D-4C01-ABB6-528C9865F8BC}"/>
              </a:ext>
            </a:extLst>
          </p:cNvPr>
          <p:cNvGrpSpPr/>
          <p:nvPr/>
        </p:nvGrpSpPr>
        <p:grpSpPr>
          <a:xfrm>
            <a:off x="7932023" y="5766595"/>
            <a:ext cx="3089492" cy="395916"/>
            <a:chOff x="2915816" y="2640364"/>
            <a:chExt cx="2918062" cy="354616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B3D5B21-9AA3-422F-947D-9C5E678C9278}"/>
                </a:ext>
              </a:extLst>
            </p:cNvPr>
            <p:cNvSpPr/>
            <p:nvPr/>
          </p:nvSpPr>
          <p:spPr>
            <a:xfrm>
              <a:off x="2915816" y="2647491"/>
              <a:ext cx="2918062" cy="34748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4275359-2197-4DDC-9186-D344B1ACA60F}"/>
                </a:ext>
              </a:extLst>
            </p:cNvPr>
            <p:cNvSpPr/>
            <p:nvPr/>
          </p:nvSpPr>
          <p:spPr>
            <a:xfrm>
              <a:off x="2915817" y="2640364"/>
              <a:ext cx="2918061" cy="33080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Movement Combination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24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>
                <a:solidFill>
                  <a:schemeClr val="bg1"/>
                </a:solidFill>
                <a:latin typeface="Impact" pitchFamily="34" charset="0"/>
              </a:rPr>
              <a:t>2</a:t>
            </a:r>
            <a:endParaRPr lang="zh-CN" altLang="en-US" sz="115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-123001" y="3649911"/>
            <a:ext cx="124380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Related Work &amp; Novelty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81886" y="254000"/>
            <a:ext cx="8410113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3502194" cy="585788"/>
            <a:chOff x="551544" y="82976"/>
            <a:chExt cx="3501775" cy="584775"/>
          </a:xfrm>
        </p:grpSpPr>
        <p:sp>
          <p:nvSpPr>
            <p:cNvPr id="9293" name="文本框 12"/>
            <p:cNvSpPr txBox="1">
              <a:spLocks noChangeArrowheads="1"/>
            </p:cNvSpPr>
            <p:nvPr/>
          </p:nvSpPr>
          <p:spPr bwMode="auto">
            <a:xfrm>
              <a:off x="761479" y="106777"/>
              <a:ext cx="32918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R</a:t>
              </a:r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elated</a:t>
              </a:r>
              <a:r>
                <a:rPr lang="zh-Hans" altLang="en-U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Hans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Work</a:t>
              </a:r>
              <a:endParaRPr lang="zh-CN" altLang="en-US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813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BAFA475F-845E-1246-8285-4CAAB8542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" b="17365"/>
          <a:stretch/>
        </p:blipFill>
        <p:spPr>
          <a:xfrm>
            <a:off x="2406940" y="1106268"/>
            <a:ext cx="7349619" cy="55556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586185-DB62-44FA-B1D1-7725840B9E0F}"/>
              </a:ext>
            </a:extLst>
          </p:cNvPr>
          <p:cNvSpPr txBox="1"/>
          <p:nvPr/>
        </p:nvSpPr>
        <p:spPr>
          <a:xfrm>
            <a:off x="4053057" y="668338"/>
            <a:ext cx="3599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Research on gesture recognition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72209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03418" y="254000"/>
            <a:ext cx="9088582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2867465" cy="613126"/>
            <a:chOff x="551544" y="82976"/>
            <a:chExt cx="2965697" cy="612066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2876795" cy="583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Novelty</a:t>
              </a:r>
              <a:endParaRPr lang="zh-CN" altLang="en-US" sz="32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27486" y="2709187"/>
          <a:ext cx="102917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Proposed</a:t>
                      </a:r>
                      <a:r>
                        <a:rPr lang="en-US" altLang="zh-CN" sz="2400" baseline="0" dirty="0"/>
                        <a:t> Year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HMM-NN</a:t>
                      </a:r>
                      <a:r>
                        <a:rPr lang="en-US" altLang="zh-CN" sz="2000" baseline="0" dirty="0"/>
                        <a:t>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2013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Relative better</a:t>
                      </a:r>
                      <a:r>
                        <a:rPr lang="en-US" altLang="zh-CN" sz="2000" baseline="0" dirty="0"/>
                        <a:t> result</a:t>
                      </a:r>
                    </a:p>
                    <a:p>
                      <a:r>
                        <a:rPr lang="en-US" altLang="zh-CN" sz="2000" baseline="0" dirty="0"/>
                        <a:t>Low computation cost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Influence</a:t>
                      </a:r>
                      <a:r>
                        <a:rPr lang="en-US" altLang="zh-CN" sz="2000" baseline="0" dirty="0"/>
                        <a:t> by environments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3D CNN</a:t>
                      </a:r>
                      <a:r>
                        <a:rPr lang="en-US" altLang="zh-CN" sz="2000" baseline="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Accurate Result</a:t>
                      </a:r>
                    </a:p>
                    <a:p>
                      <a:r>
                        <a:rPr lang="en-US" altLang="zh-CN" sz="2000" dirty="0"/>
                        <a:t>Process</a:t>
                      </a:r>
                      <a:r>
                        <a:rPr lang="en-US" altLang="zh-CN" sz="2000" baseline="0" dirty="0"/>
                        <a:t> time and space features simultaneously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Dependent</a:t>
                      </a:r>
                      <a:endParaRPr lang="en-US" altLang="zh-CN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SIFT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Hard</a:t>
                      </a:r>
                      <a:r>
                        <a:rPr lang="en-US" altLang="zh-CN" sz="2000" baseline="0" dirty="0"/>
                        <a:t> to construct model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274763" y="1378517"/>
            <a:ext cx="9683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more constrains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 RGB, light flow, depth features.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19700" y="744709"/>
            <a:ext cx="496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Recognition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157051" y="1230372"/>
            <a:ext cx="2032635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7931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54000"/>
            <a:ext cx="609600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01157" y="254000"/>
            <a:ext cx="9590843" cy="238125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50863" y="82550"/>
            <a:ext cx="2529688" cy="585788"/>
            <a:chOff x="551544" y="82976"/>
            <a:chExt cx="2529214" cy="584775"/>
          </a:xfrm>
        </p:grpSpPr>
        <p:sp>
          <p:nvSpPr>
            <p:cNvPr id="11338" name="文本框 12"/>
            <p:cNvSpPr txBox="1">
              <a:spLocks noChangeArrowheads="1"/>
            </p:cNvSpPr>
            <p:nvPr/>
          </p:nvSpPr>
          <p:spPr bwMode="auto">
            <a:xfrm>
              <a:off x="640446" y="111278"/>
              <a:ext cx="2440312" cy="46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rgbClr val="044875"/>
                  </a:solidFill>
                  <a:latin typeface="微软雅黑" pitchFamily="34" charset="-122"/>
                  <a:ea typeface="微软雅黑" pitchFamily="34" charset="-122"/>
                </a:rPr>
                <a:t>Novelty</a:t>
              </a:r>
              <a:endParaRPr lang="zh-CN" altLang="en-US" sz="2400" dirty="0">
                <a:solidFill>
                  <a:srgbClr val="04487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1544" y="82976"/>
              <a:ext cx="723764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bg2">
                      <a:lumMod val="25000"/>
                    </a:schemeClr>
                  </a:solidFill>
                  <a:latin typeface="Impact" panose="020B0806030902050204" pitchFamily="34" charset="0"/>
                  <a:ea typeface="+mn-ea"/>
                </a:rPr>
                <a:t>02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2286" y="3168398"/>
          <a:ext cx="10291764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Proposed</a:t>
                      </a:r>
                      <a:r>
                        <a:rPr lang="en-US" altLang="zh-CN" sz="2400" baseline="0" dirty="0"/>
                        <a:t> Year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Pros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Cons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Skin Color Model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Tradition method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Simple</a:t>
                      </a:r>
                    </a:p>
                    <a:p>
                      <a:r>
                        <a:rPr lang="en-US" altLang="zh-CN" sz="2000" dirty="0"/>
                        <a:t>Computation cost</a:t>
                      </a:r>
                      <a:r>
                        <a:rPr lang="en-US" altLang="zh-CN" sz="2000" baseline="0" dirty="0"/>
                        <a:t> low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Low accuracy</a:t>
                      </a:r>
                    </a:p>
                    <a:p>
                      <a:r>
                        <a:rPr lang="en-US" altLang="zh-CN" sz="2000" dirty="0"/>
                        <a:t>Dependent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Kalman</a:t>
                      </a:r>
                      <a:r>
                        <a:rPr lang="en-US" altLang="zh-CN" sz="2000" dirty="0"/>
                        <a:t> Filter</a:t>
                      </a:r>
                      <a:r>
                        <a:rPr lang="en-US" altLang="zh-CN" sz="2000" baseline="0" dirty="0"/>
                        <a:t>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2015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Accurate</a:t>
                      </a:r>
                    </a:p>
                    <a:p>
                      <a:r>
                        <a:rPr lang="en-US" altLang="zh-CN" sz="2000" dirty="0"/>
                        <a:t>Position Prediction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Fail when large</a:t>
                      </a:r>
                      <a:r>
                        <a:rPr lang="en-US" altLang="zh-CN" sz="2000" baseline="0" dirty="0"/>
                        <a:t> scale rotation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Vibe Algorithm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2018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No</a:t>
                      </a:r>
                      <a:r>
                        <a:rPr lang="en-US" altLang="zh-CN" sz="2000" baseline="0" dirty="0"/>
                        <a:t> initial parameter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Computation</a:t>
                      </a:r>
                      <a:r>
                        <a:rPr lang="en-US" altLang="zh-CN" sz="2000" baseline="0" dirty="0"/>
                        <a:t> cost high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274763" y="1378517"/>
            <a:ext cx="9683687" cy="153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and optimize feature points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Structure of cascade detectors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on certain person ( Support by face detection and gesture verification)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15248" y="775807"/>
            <a:ext cx="363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Tracking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157051" y="1230372"/>
            <a:ext cx="2032635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4528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14538"/>
            <a:ext cx="12192000" cy="2849562"/>
          </a:xfrm>
          <a:prstGeom prst="rect">
            <a:avLst/>
          </a:prstGeom>
          <a:solidFill>
            <a:srgbClr val="044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2663825"/>
            <a:ext cx="1096963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946150" y="2000250"/>
            <a:ext cx="1539875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1500" dirty="0">
                <a:solidFill>
                  <a:schemeClr val="bg1"/>
                </a:solidFill>
                <a:latin typeface="Impact" pitchFamily="34" charset="0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8725" y="2663825"/>
            <a:ext cx="96932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96918" y="3655278"/>
            <a:ext cx="119981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Problem Statement &amp; System Setup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6207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812</Words>
  <Application>Microsoft Office PowerPoint</Application>
  <PresentationFormat>宽屏</PresentationFormat>
  <Paragraphs>265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微软雅黑</vt:lpstr>
      <vt:lpstr>微软雅黑 Light</vt:lpstr>
      <vt:lpstr>Arial</vt:lpstr>
      <vt:lpstr>Calibri</vt:lpstr>
      <vt:lpstr>Calibri Light</vt:lpstr>
      <vt:lpstr>Cambria Math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yanan peng</dc:creator>
  <cp:lastModifiedBy>Huang Kemo</cp:lastModifiedBy>
  <cp:revision>310</cp:revision>
  <dcterms:created xsi:type="dcterms:W3CDTF">2015-04-13T12:15:43Z</dcterms:created>
  <dcterms:modified xsi:type="dcterms:W3CDTF">2019-06-20T08:05:15Z</dcterms:modified>
</cp:coreProperties>
</file>